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792" r:id="rId1"/>
  </p:sldMasterIdLst>
  <p:sldIdLst>
    <p:sldId id="257" r:id="rId2"/>
    <p:sldId id="256" r:id="rId3"/>
    <p:sldId id="259" r:id="rId4"/>
    <p:sldId id="258"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085E76F-ACF2-4BE3-B0A0-1E94A91936DF}" type="datetimeFigureOut">
              <a:rPr lang="en-US" smtClean="0"/>
              <a:pPr/>
              <a:t>4/28/2016</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A5547AC-1B19-4F40-969F-F691F136BC00}" type="slidenum">
              <a:rPr lang="en-US" smtClean="0"/>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85E76F-ACF2-4BE3-B0A0-1E94A91936DF}"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5547AC-1B19-4F40-969F-F691F136BC00}"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FA5547AC-1B19-4F40-969F-F691F136BC00}"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85E76F-ACF2-4BE3-B0A0-1E94A91936DF}"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085E76F-ACF2-4BE3-B0A0-1E94A91936DF}"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FA5547AC-1B19-4F40-969F-F691F136BC00}"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A085E76F-ACF2-4BE3-B0A0-1E94A91936DF}" type="datetimeFigureOut">
              <a:rPr lang="en-US" smtClean="0"/>
              <a:pPr/>
              <a:t>4/28/2016</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A5547AC-1B19-4F40-969F-F691F136BC00}" type="slidenum">
              <a:rPr lang="en-US" smtClean="0"/>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085E76F-ACF2-4BE3-B0A0-1E94A91936DF}" type="datetimeFigureOut">
              <a:rPr lang="en-US" smtClean="0"/>
              <a:pPr/>
              <a:t>4/28/2016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5547AC-1B19-4F40-969F-F691F136BC00}"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085E76F-ACF2-4BE3-B0A0-1E94A91936DF}" type="datetimeFigureOut">
              <a:rPr lang="en-US" smtClean="0"/>
              <a:pPr/>
              <a:t>4/28/2016</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A5547AC-1B19-4F40-969F-F691F136BC00}"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085E76F-ACF2-4BE3-B0A0-1E94A91936DF}" type="datetimeFigureOut">
              <a:rPr lang="en-US" smtClean="0"/>
              <a:pPr/>
              <a:t>4/28/2016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FA5547AC-1B19-4F40-969F-F691F136BC0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085E76F-ACF2-4BE3-B0A0-1E94A91936DF}" type="datetimeFigureOut">
              <a:rPr lang="en-US" smtClean="0"/>
              <a:pPr/>
              <a:t>4/28/2016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A5547AC-1B19-4F40-969F-F691F136BC0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A5547AC-1B19-4F40-969F-F691F136BC00}"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A085E76F-ACF2-4BE3-B0A0-1E94A91936DF}" type="datetimeFigureOut">
              <a:rPr lang="en-US" smtClean="0"/>
              <a:pPr/>
              <a:t>4/28/2016</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FA5547AC-1B19-4F40-969F-F691F136BC00}"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A085E76F-ACF2-4BE3-B0A0-1E94A91936DF}" type="datetimeFigureOut">
              <a:rPr lang="en-US" smtClean="0"/>
              <a:pPr/>
              <a:t>4/28/2016</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085E76F-ACF2-4BE3-B0A0-1E94A91936DF}" type="datetimeFigureOut">
              <a:rPr lang="en-US" smtClean="0"/>
              <a:pPr/>
              <a:t>4/28/2016</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A5547AC-1B19-4F40-969F-F691F136BC00}"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457200" y="4495800"/>
            <a:ext cx="7543800" cy="1371600"/>
          </a:xfrm>
        </p:spPr>
        <p:txBody>
          <a:bodyPr>
            <a:normAutofit/>
          </a:bodyPr>
          <a:lstStyle/>
          <a:p>
            <a:pPr algn="l">
              <a:buNone/>
            </a:pPr>
            <a:r>
              <a:rPr lang="en-US" sz="2400" cap="none" dirty="0" smtClean="0">
                <a:latin typeface="Times New Roman" pitchFamily="18" charset="0"/>
                <a:cs typeface="Times New Roman" pitchFamily="18" charset="0"/>
              </a:rPr>
              <a:t>Autor: </a:t>
            </a:r>
            <a:r>
              <a:rPr lang="en-US" sz="2400" cap="none" dirty="0" smtClean="0">
                <a:latin typeface="Times New Roman" pitchFamily="18" charset="0"/>
                <a:cs typeface="Times New Roman" pitchFamily="18" charset="0"/>
              </a:rPr>
              <a:t>Oana</a:t>
            </a:r>
            <a:r>
              <a:rPr lang="en-US" sz="2400" cap="none" dirty="0" smtClean="0">
                <a:latin typeface="Times New Roman" pitchFamily="18" charset="0"/>
                <a:cs typeface="Times New Roman" pitchFamily="18" charset="0"/>
              </a:rPr>
              <a:t> </a:t>
            </a:r>
            <a:r>
              <a:rPr lang="en-US" sz="2400" cap="none" dirty="0" smtClean="0">
                <a:latin typeface="Times New Roman" pitchFamily="18" charset="0"/>
                <a:cs typeface="Times New Roman" pitchFamily="18" charset="0"/>
              </a:rPr>
              <a:t>Munteanu</a:t>
            </a:r>
            <a:endParaRPr lang="en-US" sz="2400" cap="none" dirty="0" smtClean="0">
              <a:latin typeface="Times New Roman" pitchFamily="18" charset="0"/>
              <a:cs typeface="Times New Roman" pitchFamily="18" charset="0"/>
            </a:endParaRPr>
          </a:p>
          <a:p>
            <a:pPr algn="l">
              <a:buNone/>
            </a:pPr>
            <a:r>
              <a:rPr lang="en-US" sz="2400" cap="none" dirty="0" smtClean="0">
                <a:latin typeface="Times New Roman" pitchFamily="18" charset="0"/>
                <a:cs typeface="Times New Roman" pitchFamily="18" charset="0"/>
              </a:rPr>
              <a:t>Coordonator: </a:t>
            </a:r>
            <a:r>
              <a:rPr lang="ro-RO" sz="2400" cap="none" dirty="0" smtClean="0">
                <a:latin typeface="Times New Roman" pitchFamily="18" charset="0"/>
                <a:cs typeface="Times New Roman" pitchFamily="18" charset="0"/>
              </a:rPr>
              <a:t>L</a:t>
            </a:r>
            <a:r>
              <a:rPr lang="en-US" sz="2400" cap="none" dirty="0" smtClean="0">
                <a:latin typeface="Times New Roman" pitchFamily="18" charset="0"/>
                <a:cs typeface="Times New Roman" pitchFamily="18" charset="0"/>
              </a:rPr>
              <a:t>ect. </a:t>
            </a:r>
            <a:r>
              <a:rPr lang="ro-RO" sz="2400" cap="none" dirty="0" smtClean="0">
                <a:latin typeface="Times New Roman" pitchFamily="18" charset="0"/>
                <a:cs typeface="Times New Roman" pitchFamily="18" charset="0"/>
              </a:rPr>
              <a:t>d</a:t>
            </a:r>
            <a:r>
              <a:rPr lang="en-US" sz="2400" cap="none" dirty="0" smtClean="0">
                <a:latin typeface="Times New Roman" pitchFamily="18" charset="0"/>
                <a:cs typeface="Times New Roman" pitchFamily="18" charset="0"/>
              </a:rPr>
              <a:t>r. Codrin MACOVEI</a:t>
            </a:r>
            <a:endParaRPr lang="en-US" sz="2400" cap="none" dirty="0">
              <a:latin typeface="Times New Roman" pitchFamily="18" charset="0"/>
              <a:cs typeface="Times New Roman" pitchFamily="18" charset="0"/>
            </a:endParaRPr>
          </a:p>
        </p:txBody>
      </p:sp>
      <p:sp>
        <p:nvSpPr>
          <p:cNvPr id="2" name="Title 1"/>
          <p:cNvSpPr>
            <a:spLocks noGrp="1"/>
          </p:cNvSpPr>
          <p:nvPr>
            <p:ph type="ctrTitle"/>
          </p:nvPr>
        </p:nvSpPr>
        <p:spPr>
          <a:xfrm>
            <a:off x="685800" y="0"/>
            <a:ext cx="7772400" cy="2971800"/>
          </a:xfrm>
        </p:spPr>
        <p:txBody>
          <a:bodyPr>
            <a:normAutofit/>
          </a:bodyPr>
          <a:lstStyle/>
          <a:p>
            <a:r>
              <a:rPr lang="en-US" b="1" i="1" dirty="0" smtClean="0">
                <a:latin typeface="Times New Roman" pitchFamily="18" charset="0"/>
                <a:cs typeface="Times New Roman" pitchFamily="18" charset="0"/>
              </a:rPr>
              <a:t>Finis </a:t>
            </a:r>
            <a:r>
              <a:rPr lang="en-US" b="1" i="1" dirty="0">
                <a:latin typeface="Times New Roman" pitchFamily="18" charset="0"/>
                <a:cs typeface="Times New Roman" pitchFamily="18" charset="0"/>
              </a:rPr>
              <a:t>vitae sed non amoris </a:t>
            </a:r>
            <a:r>
              <a:rPr lang="en-US" b="1" dirty="0">
                <a:latin typeface="Times New Roman" pitchFamily="18" charset="0"/>
                <a:cs typeface="Times New Roman" pitchFamily="18" charset="0"/>
              </a:rPr>
              <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 Cotitatea disponibil</a:t>
            </a:r>
            <a:r>
              <a:rPr lang="ro-RO" b="1" dirty="0">
                <a:latin typeface="Times New Roman" pitchFamily="18" charset="0"/>
                <a:cs typeface="Times New Roman" pitchFamily="18" charset="0"/>
              </a:rPr>
              <a:t>ă specială </a:t>
            </a:r>
            <a:r>
              <a:rPr lang="ro-RO" b="1" dirty="0" smtClean="0">
                <a:latin typeface="Times New Roman" pitchFamily="18" charset="0"/>
                <a:cs typeface="Times New Roman" pitchFamily="18" charset="0"/>
              </a:rPr>
              <a:t>a soţului </a:t>
            </a:r>
            <a:r>
              <a:rPr lang="ro-RO" b="1" dirty="0">
                <a:latin typeface="Times New Roman" pitchFamily="18" charset="0"/>
                <a:cs typeface="Times New Roman" pitchFamily="18" charset="0"/>
              </a:rPr>
              <a:t>supravieţuitor -</a:t>
            </a:r>
            <a:r>
              <a:rPr lang="en-US" b="1" dirty="0"/>
              <a:t/>
            </a:r>
            <a:br>
              <a:rPr lang="en-US" b="1"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28600" y="228600"/>
            <a:ext cx="8534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ro-RO"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Determinarea cuantumului cotităţii disponibile ordinare şi a cotităţii disponibile speciale. Regimul juridic al diferenţei dintre cotităţi</a:t>
            </a:r>
          </a:p>
        </p:txBody>
      </p:sp>
      <p:sp>
        <p:nvSpPr>
          <p:cNvPr id="3" name="Rectangle 2"/>
          <p:cNvSpPr/>
          <p:nvPr/>
        </p:nvSpPr>
        <p:spPr>
          <a:xfrm>
            <a:off x="228600" y="1371600"/>
            <a:ext cx="8686800" cy="2677656"/>
          </a:xfrm>
          <a:prstGeom prst="rect">
            <a:avLst/>
          </a:prstGeom>
        </p:spPr>
        <p:txBody>
          <a:bodyPr wrap="square">
            <a:spAutoFit/>
          </a:bodyPr>
          <a:lstStyle/>
          <a:p>
            <a:pPr algn="just"/>
            <a:r>
              <a:rPr lang="ro-RO" sz="2400" dirty="0" smtClean="0">
                <a:latin typeface="Times New Roman" pitchFamily="18" charset="0"/>
                <a:cs typeface="Times New Roman" pitchFamily="18" charset="0"/>
              </a:rPr>
              <a:t>    În </a:t>
            </a:r>
            <a:r>
              <a:rPr lang="ro-RO" sz="2400" dirty="0">
                <a:latin typeface="Times New Roman" pitchFamily="18" charset="0"/>
                <a:cs typeface="Times New Roman" pitchFamily="18" charset="0"/>
              </a:rPr>
              <a:t>privinţa modului de imputare a cotităţii disponibile speciale, s-a admis faptul că aceasta se va deduce din cotitatea disponibilă ordinară, nefiind posibilă cumularea acestor cotităţi, deoarece astfel s-ar fi adus atingere rezervei cuvenite descendenţilor </a:t>
            </a:r>
            <a:r>
              <a:rPr lang="ro-RO" sz="2400" dirty="0" smtClean="0">
                <a:latin typeface="Times New Roman" pitchFamily="18" charset="0"/>
                <a:cs typeface="Times New Roman" pitchFamily="18" charset="0"/>
              </a:rPr>
              <a:t>defunctului.</a:t>
            </a:r>
            <a:r>
              <a:rPr lang="ro-RO" sz="2400" dirty="0"/>
              <a:t> </a:t>
            </a:r>
            <a:r>
              <a:rPr lang="ro-RO" sz="2400" dirty="0">
                <a:latin typeface="Times New Roman" pitchFamily="18" charset="0"/>
                <a:cs typeface="Times New Roman" pitchFamily="18" charset="0"/>
              </a:rPr>
              <a:t>În ceea ce priveşte modalitatea de calcul a cotităţii disponibile </a:t>
            </a:r>
            <a:r>
              <a:rPr lang="ro-RO" sz="2400" dirty="0" smtClean="0">
                <a:latin typeface="Times New Roman" pitchFamily="18" charset="0"/>
                <a:cs typeface="Times New Roman" pitchFamily="18" charset="0"/>
              </a:rPr>
              <a:t>speciale aceasta poate fi realizată cu ajutorul urmotorului tabel:</a:t>
            </a:r>
          </a:p>
          <a:p>
            <a:pPr algn="just"/>
            <a:endParaRPr lang="en-US" sz="2400" dirty="0">
              <a:latin typeface="Times New Roman" pitchFamily="18" charset="0"/>
              <a:cs typeface="Times New Roman" pitchFamily="18" charset="0"/>
            </a:endParaRPr>
          </a:p>
        </p:txBody>
      </p:sp>
      <p:graphicFrame>
        <p:nvGraphicFramePr>
          <p:cNvPr id="5" name="Table 4"/>
          <p:cNvGraphicFramePr>
            <a:graphicFrameLocks noGrp="1"/>
          </p:cNvGraphicFramePr>
          <p:nvPr/>
        </p:nvGraphicFramePr>
        <p:xfrm>
          <a:off x="609600" y="3810000"/>
          <a:ext cx="7696200" cy="1600200"/>
        </p:xfrm>
        <a:graphic>
          <a:graphicData uri="http://schemas.openxmlformats.org/drawingml/2006/table">
            <a:tbl>
              <a:tblPr/>
              <a:tblGrid>
                <a:gridCol w="2565400"/>
                <a:gridCol w="2565400"/>
                <a:gridCol w="2565400"/>
              </a:tblGrid>
              <a:tr h="539735">
                <a:tc>
                  <a:txBody>
                    <a:bodyPr/>
                    <a:lstStyle/>
                    <a:p>
                      <a:pPr algn="just">
                        <a:lnSpc>
                          <a:spcPct val="150000"/>
                        </a:lnSpc>
                        <a:spcAft>
                          <a:spcPts val="0"/>
                        </a:spcAft>
                      </a:pPr>
                      <a:r>
                        <a:rPr lang="ro-RO" sz="1200" b="1">
                          <a:latin typeface="Times New Roman"/>
                          <a:ea typeface="Calibri"/>
                          <a:cs typeface="Times New Roman"/>
                        </a:rPr>
                        <a:t>Rcopil</a:t>
                      </a:r>
                      <a:endParaRPr lang="en-US"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o-RO" sz="1200" b="1">
                          <a:latin typeface="Times New Roman"/>
                          <a:ea typeface="Calibri"/>
                          <a:cs typeface="Times New Roman"/>
                        </a:rPr>
                        <a:t>Cdteoretică</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o-RO" sz="1200" b="1">
                          <a:latin typeface="Times New Roman"/>
                          <a:ea typeface="Calibri"/>
                          <a:cs typeface="Times New Roman"/>
                        </a:rPr>
                        <a:t>Q</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520730">
                <a:tc>
                  <a:txBody>
                    <a:bodyPr/>
                    <a:lstStyle/>
                    <a:p>
                      <a:pPr algn="just">
                        <a:lnSpc>
                          <a:spcPct val="150000"/>
                        </a:lnSpc>
                        <a:spcAft>
                          <a:spcPts val="0"/>
                        </a:spcAft>
                      </a:pPr>
                      <a:r>
                        <a:rPr lang="ro-RO" sz="1200">
                          <a:latin typeface="Times New Roman"/>
                          <a:ea typeface="Calibri"/>
                          <a:cs typeface="Times New Roman"/>
                        </a:rPr>
                        <a:t>3/8</a:t>
                      </a:r>
                      <a:endParaRPr lang="en-US"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o-RO" sz="1200">
                          <a:latin typeface="Times New Roman"/>
                          <a:ea typeface="Calibri"/>
                          <a:cs typeface="Times New Roman"/>
                        </a:rPr>
                        <a:t>1/2</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o-RO" sz="1200">
                          <a:latin typeface="Times New Roman"/>
                          <a:ea typeface="Calibri"/>
                          <a:cs typeface="Times New Roman"/>
                        </a:rPr>
                        <a:t>1/4</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9735">
                <a:tc>
                  <a:txBody>
                    <a:bodyPr/>
                    <a:lstStyle/>
                    <a:p>
                      <a:pPr algn="just">
                        <a:lnSpc>
                          <a:spcPct val="150000"/>
                        </a:lnSpc>
                        <a:spcAft>
                          <a:spcPts val="0"/>
                        </a:spcAft>
                      </a:pPr>
                      <a:r>
                        <a:rPr lang="ro-RO" sz="1200">
                          <a:latin typeface="Times New Roman"/>
                          <a:ea typeface="Calibri"/>
                          <a:cs typeface="Times New Roman"/>
                        </a:rPr>
                        <a:t>3/8</a:t>
                      </a:r>
                      <a:endParaRPr lang="en-US"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lnSpc>
                          <a:spcPct val="150000"/>
                        </a:lnSpc>
                        <a:spcAft>
                          <a:spcPts val="0"/>
                        </a:spcAft>
                      </a:pPr>
                      <a:r>
                        <a:rPr lang="ro-RO" sz="1200">
                          <a:latin typeface="Times New Roman"/>
                          <a:ea typeface="Calibri"/>
                          <a:cs typeface="Times New Roman"/>
                        </a:rPr>
                        <a:t>4/8</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lnSpc>
                          <a:spcPct val="150000"/>
                        </a:lnSpc>
                        <a:spcAft>
                          <a:spcPts val="0"/>
                        </a:spcAft>
                      </a:pPr>
                      <a:r>
                        <a:rPr lang="ro-RO" sz="1200" dirty="0">
                          <a:latin typeface="Times New Roman"/>
                          <a:ea typeface="Calibri"/>
                          <a:cs typeface="Times New Roman"/>
                        </a:rPr>
                        <a:t>2/8</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bl>
          </a:graphicData>
        </a:graphic>
      </p:graphicFrame>
      <p:sp>
        <p:nvSpPr>
          <p:cNvPr id="22530" name="Rectangle 2"/>
          <p:cNvSpPr>
            <a:spLocks noChangeArrowheads="1"/>
          </p:cNvSpPr>
          <p:nvPr/>
        </p:nvSpPr>
        <p:spPr bwMode="auto">
          <a:xfrm>
            <a:off x="228600" y="5418267"/>
            <a:ext cx="86106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ro-RO"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Rcopil</a:t>
            </a:r>
            <a:r>
              <a:rPr kumimoji="0" lang="ro-RO"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rezerva copilului care a primit cel mai puţin </a:t>
            </a: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ro-RO"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CD teoretică</a:t>
            </a:r>
            <a:r>
              <a:rPr kumimoji="0" lang="ro-RO"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o-RO"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ro-RO"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cotitatea disponibilă teoretică </a:t>
            </a: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ro-RO"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a:t>
            </a:r>
            <a:r>
              <a:rPr kumimoji="0" lang="ro-RO"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cuantumul moştenirii.</a:t>
            </a:r>
            <a:endParaRPr kumimoji="0" lang="ro-RO"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686800" cy="6370975"/>
          </a:xfrm>
          <a:prstGeom prst="rect">
            <a:avLst/>
          </a:prstGeom>
        </p:spPr>
        <p:txBody>
          <a:bodyPr wrap="square">
            <a:spAutoFit/>
          </a:bodyPr>
          <a:lstStyle/>
          <a:p>
            <a:pPr algn="just"/>
            <a:r>
              <a:rPr lang="ro-RO" sz="2400" dirty="0">
                <a:latin typeface="Times New Roman" pitchFamily="18" charset="0"/>
                <a:cs typeface="Times New Roman" pitchFamily="18" charset="0"/>
              </a:rPr>
              <a:t> </a:t>
            </a:r>
            <a:r>
              <a:rPr lang="ro-RO" sz="2400" dirty="0" smtClean="0">
                <a:latin typeface="Times New Roman" pitchFamily="18" charset="0"/>
                <a:cs typeface="Times New Roman" pitchFamily="18" charset="0"/>
              </a:rPr>
              <a:t>     În </a:t>
            </a:r>
            <a:r>
              <a:rPr lang="ro-RO" sz="2400" dirty="0">
                <a:latin typeface="Times New Roman" pitchFamily="18" charset="0"/>
                <a:cs typeface="Times New Roman" pitchFamily="18" charset="0"/>
              </a:rPr>
              <a:t>ipoteza în care soţul supravieţuitor vine în concurs cu </a:t>
            </a:r>
            <a:r>
              <a:rPr lang="ro-RO" sz="2400" i="1" dirty="0">
                <a:latin typeface="Times New Roman" pitchFamily="18" charset="0"/>
                <a:cs typeface="Times New Roman" pitchFamily="18" charset="0"/>
              </a:rPr>
              <a:t>un singur copil dintr-o căsătorie anterioară</a:t>
            </a:r>
            <a:r>
              <a:rPr lang="ro-RO" sz="2400" dirty="0">
                <a:latin typeface="Times New Roman" pitchFamily="18" charset="0"/>
                <a:cs typeface="Times New Roman" pitchFamily="18" charset="0"/>
              </a:rPr>
              <a:t> a defunctului şi soţul supravieţuitor a fost instituit legatar: se vor stabili rezerva succesorală a soţului supravieţuitor care este de 1/8, apoi rezerva descendenţilor, care este de 3/8 din moştenire, ceea ce rezultă o rezervă globală de 1/2, iar cotitatea disponibilă ordinară va fi de 1/2 din moştenire. </a:t>
            </a:r>
            <a:r>
              <a:rPr lang="ro-RO" sz="2400" dirty="0" smtClean="0"/>
              <a:t>Pe </a:t>
            </a:r>
            <a:r>
              <a:rPr lang="ro-RO" sz="2400" dirty="0"/>
              <a:t>lângă rezerva sa de 1/8 din moştenire, soţul din ultima căsătorie mai poate beneficia de cotitatea disponibilă specială. Cum copilul din căsătoria anterioară nu poate primi mai puţin decât rezerva sa de 3/8 din moştenire, rezultă, în acest caz, cotitatea disponibilă specială a soţului supravieţuitor va fi de 1/4 din moştenire (deci se va raporta la limita </a:t>
            </a:r>
            <a:r>
              <a:rPr lang="ro-RO" sz="2400" dirty="0" smtClean="0"/>
              <a:t>fixă).</a:t>
            </a:r>
            <a:r>
              <a:rPr lang="ro-RO" sz="2400" dirty="0"/>
              <a:t> </a:t>
            </a:r>
          </a:p>
          <a:p>
            <a:pPr algn="just"/>
            <a:r>
              <a:rPr lang="ro-RO" sz="2400" dirty="0" smtClean="0"/>
              <a:t>      În </a:t>
            </a:r>
            <a:r>
              <a:rPr lang="ro-RO" sz="2400" dirty="0"/>
              <a:t>final, soţul supravieţuitor va primi 3/8 din moştenire (1/8 rezervă + 1/4 cotitate disponibilă specială), iar copilul va primi 5/8 din moştenire (3/8 rezerva + 1/4 diferenţa dintre cotitatea disponibilă ordinară şi cotitatea disponibilă specială.)</a:t>
            </a:r>
            <a:endParaRPr lang="en-US"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447800"/>
            <a:ext cx="8534400" cy="377952"/>
          </a:xfrm>
        </p:spPr>
        <p:txBody>
          <a:bodyPr>
            <a:normAutofit fontScale="90000"/>
          </a:bodyPr>
          <a:lstStyle/>
          <a:p>
            <a:pPr lvl="0" algn="l">
              <a:buFont typeface="Wingdings" pitchFamily="2" charset="2"/>
              <a:buChar char="v"/>
            </a:pPr>
            <a:r>
              <a:rPr lang="ro-RO" sz="2700" i="1" dirty="0" smtClean="0">
                <a:latin typeface="Times New Roman" pitchFamily="18" charset="0"/>
                <a:cs typeface="Times New Roman" pitchFamily="18" charset="0"/>
              </a:rPr>
              <a:t>Sancţiunea depăşirii cotităţii disponibile speciale şi a disimulării liberalităţilor în favoarea soţului supravieţuitor prin acte oneroase sau prin persoane interpuse</a:t>
            </a:r>
            <a:r>
              <a:rPr lang="en-US" dirty="0" smtClean="0"/>
              <a:t/>
            </a:r>
            <a:br>
              <a:rPr lang="en-US" dirty="0" smtClean="0"/>
            </a:br>
            <a:endParaRPr lang="en-US" dirty="0"/>
          </a:p>
        </p:txBody>
      </p:sp>
      <p:sp>
        <p:nvSpPr>
          <p:cNvPr id="23553" name="Rectangle 1"/>
          <p:cNvSpPr>
            <a:spLocks noChangeArrowheads="1"/>
          </p:cNvSpPr>
          <p:nvPr/>
        </p:nvSpPr>
        <p:spPr bwMode="auto">
          <a:xfrm>
            <a:off x="228600" y="1447800"/>
            <a:ext cx="87630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ro-RO"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Noul Cod civil nu prevede expres în art. 1.090 o sancţiune specială în cazul încălcării limitelor în care </a:t>
            </a:r>
            <a:r>
              <a:rPr kumimoji="0" lang="ro-RO"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 cuius</a:t>
            </a:r>
            <a:r>
              <a:rPr kumimoji="0" lang="ro-RO"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putea face donaţii sau dispoziţii testamentare în favoarea soţului supravieţuitor care concurează cu descendenţii dintr-o căsătorie anterioară sau din afara căsătoriei ori din adopţie. Astfel fiind, se va aplica sancţiunea prevăzută pentru depăşirea cotităţii disponibile ordinare: reducţiunea (reducerea) liberalităţilor excesive în limitele cotităţii disponibile speciale, prevăzută în art. 1.092 C. civ.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ro-RO"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Dreptul de a cere reducţiunea liberalităţilor care depăşesc cotitatea disponibilă specială aparţine numai copiilor în favoarea cărora s-a instituit această cotitate disponibilă. Aşadar, numai copii dintr-o căsătorie anterioară ultimei căsătorii a defunctului, care vin efectiv la moştenire, vor avea calitatea de a invoca dispoziţiile art. 1.090 C.civ. </a:t>
            </a:r>
            <a:endParaRPr kumimoji="0" lang="ro-RO"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09600"/>
            <a:ext cx="8686800" cy="4154984"/>
          </a:xfrm>
          <a:prstGeom prst="rect">
            <a:avLst/>
          </a:prstGeom>
        </p:spPr>
        <p:txBody>
          <a:bodyPr wrap="square">
            <a:spAutoFit/>
          </a:bodyPr>
          <a:lstStyle/>
          <a:p>
            <a:pPr algn="just"/>
            <a:r>
              <a:rPr lang="ro-RO" sz="2400" dirty="0" smtClean="0">
                <a:latin typeface="Times New Roman" pitchFamily="18" charset="0"/>
                <a:cs typeface="Times New Roman" pitchFamily="18" charset="0"/>
              </a:rPr>
              <a:t>    Reducţiunea </a:t>
            </a:r>
            <a:r>
              <a:rPr lang="ro-RO" sz="2400" dirty="0">
                <a:latin typeface="Times New Roman" pitchFamily="18" charset="0"/>
                <a:cs typeface="Times New Roman" pitchFamily="18" charset="0"/>
              </a:rPr>
              <a:t>nu afectează actul de liberalitate din punctul de vedere al validităţii acestuia, ci, în principiu, numai îl amputează, îl lipseşte de efecte parţial în măsura în care depăşeşte cotitatea disponibilă specială - în această situaţie - în rest rămânând valabil şi eficient. Dacă o liberalitate încalcă însă în întregul ei o cotitate disponibilă, cum se întâmplă, de exemplu, atunci când defunctul a făcut în timpul vieţii donaţii care au consumat întreaga cotitate disponibilă, legatele, care conform art. 1.096 alin. (1) C.civ. se reduc înaintea donaţiilor, rămân fără efecte în întregul </a:t>
            </a:r>
            <a:r>
              <a:rPr lang="ro-RO" sz="2400" dirty="0" smtClean="0">
                <a:latin typeface="Times New Roman" pitchFamily="18" charset="0"/>
                <a:cs typeface="Times New Roman" pitchFamily="18" charset="0"/>
              </a:rPr>
              <a:t>lor.</a:t>
            </a:r>
          </a:p>
          <a:p>
            <a:endParaRPr lang="ro-RO"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25604" name="Rectangle 4"/>
          <p:cNvSpPr>
            <a:spLocks noChangeArrowheads="1"/>
          </p:cNvSpPr>
          <p:nvPr/>
        </p:nvSpPr>
        <p:spPr bwMode="auto">
          <a:xfrm>
            <a:off x="228600" y="3962400"/>
            <a:ext cx="861060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Prin excepţie,se va aplica şi sancţiunea nulităţii când încălcarea cotităţii disponibile speciale s-a realizat prin donaţii deghizate sau prin persoane interpuse (adică prin acte juridice simulate) întrucât se prezumă că au fost făcute pentru fraudarea drepturilor succesorale ale copiilor defunctului din căsătoria anterioară.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05" name="Rectangle 5"/>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 </a:t>
            </a:r>
            <a:r>
              <a:rPr lang="en-US" dirty="0" smtClean="0"/>
              <a:t/>
            </a:r>
            <a:br>
              <a:rPr lang="en-US" dirty="0" smtClean="0"/>
            </a:br>
            <a:r>
              <a:rPr lang="ro-RO" sz="4000" b="1" dirty="0" smtClean="0">
                <a:latin typeface="Times New Roman" pitchFamily="18" charset="0"/>
                <a:cs typeface="Times New Roman" pitchFamily="18" charset="0"/>
              </a:rPr>
              <a:t>VI - </a:t>
            </a:r>
            <a:r>
              <a:rPr lang="ro-RO" sz="4000" b="1" i="1" dirty="0" smtClean="0">
                <a:latin typeface="Times New Roman" pitchFamily="18" charset="0"/>
                <a:cs typeface="Times New Roman" pitchFamily="18" charset="0"/>
              </a:rPr>
              <a:t>Sextum opponam et quaestio</a:t>
            </a:r>
            <a:endParaRPr lang="en-US" sz="4000"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152400" y="1371600"/>
            <a:ext cx="9296400" cy="4572000"/>
          </a:xfrm>
        </p:spPr>
        <p:txBody>
          <a:bodyPr>
            <a:normAutofit/>
          </a:bodyPr>
          <a:lstStyle/>
          <a:p>
            <a:pPr>
              <a:buNone/>
            </a:pPr>
            <a:r>
              <a:rPr lang="ro-RO" sz="2400" dirty="0" smtClean="0">
                <a:latin typeface="Times New Roman" pitchFamily="18" charset="0"/>
                <a:cs typeface="Times New Roman" pitchFamily="18" charset="0"/>
              </a:rPr>
              <a:t>          Al şaselea pas presupune cercetarea operativităţii articolului supus analizei dar şi a posibilelor obiecţiuni la raţionamentul implicat de text.</a:t>
            </a:r>
            <a:endParaRPr lang="en-US" sz="2400" dirty="0">
              <a:latin typeface="Times New Roman" pitchFamily="18" charset="0"/>
              <a:cs typeface="Times New Roman" pitchFamily="18" charset="0"/>
            </a:endParaRPr>
          </a:p>
        </p:txBody>
      </p:sp>
      <p:sp>
        <p:nvSpPr>
          <p:cNvPr id="4" name="Rectangle 3"/>
          <p:cNvSpPr/>
          <p:nvPr/>
        </p:nvSpPr>
        <p:spPr>
          <a:xfrm>
            <a:off x="228600" y="2133600"/>
            <a:ext cx="8686800" cy="4524315"/>
          </a:xfrm>
          <a:prstGeom prst="rect">
            <a:avLst/>
          </a:prstGeom>
        </p:spPr>
        <p:txBody>
          <a:bodyPr wrap="square">
            <a:spAutoFit/>
          </a:bodyPr>
          <a:lstStyle/>
          <a:p>
            <a:pPr algn="just"/>
            <a:r>
              <a:rPr lang="ro-RO" sz="2400" b="1" dirty="0">
                <a:latin typeface="Times New Roman" pitchFamily="18" charset="0"/>
                <a:cs typeface="Times New Roman" pitchFamily="18" charset="0"/>
              </a:rPr>
              <a:t>VI.1 </a:t>
            </a:r>
            <a:r>
              <a:rPr lang="ro-RO" sz="2400" b="1" i="1" dirty="0">
                <a:latin typeface="Times New Roman" pitchFamily="18" charset="0"/>
                <a:cs typeface="Times New Roman" pitchFamily="18" charset="0"/>
              </a:rPr>
              <a:t>- Pro </a:t>
            </a:r>
            <a:r>
              <a:rPr lang="ro-RO" sz="2400" b="1" i="1" dirty="0" smtClean="0">
                <a:latin typeface="Times New Roman" pitchFamily="18" charset="0"/>
                <a:cs typeface="Times New Roman" pitchFamily="18" charset="0"/>
              </a:rPr>
              <a:t>auctoritas: </a:t>
            </a:r>
            <a:r>
              <a:rPr lang="ro-RO" sz="2400" dirty="0">
                <a:latin typeface="Times New Roman" pitchFamily="18" charset="0"/>
                <a:cs typeface="Times New Roman" pitchFamily="18" charset="0"/>
              </a:rPr>
              <a:t>Majoritatea covărşitoare a doctrinei a arătat că art. 1.090 C.civ. îşi are justificarea în voinţa legiuitorului de a-i proteja pe descendenţii din altă căsătorie a defunctului de eventualele presiuni şi influenţe ale soţului din căsătoria </a:t>
            </a:r>
            <a:r>
              <a:rPr lang="ro-RO" sz="2400" dirty="0" smtClean="0">
                <a:latin typeface="Times New Roman" pitchFamily="18" charset="0"/>
                <a:cs typeface="Times New Roman" pitchFamily="18" charset="0"/>
              </a:rPr>
              <a:t>subsecventă ce îl </a:t>
            </a:r>
            <a:r>
              <a:rPr lang="ro-RO" sz="2400" dirty="0">
                <a:latin typeface="Times New Roman" pitchFamily="18" charset="0"/>
                <a:cs typeface="Times New Roman" pitchFamily="18" charset="0"/>
              </a:rPr>
              <a:t>puteau determina pe </a:t>
            </a:r>
            <a:r>
              <a:rPr lang="ro-RO" sz="2400" i="1" dirty="0">
                <a:latin typeface="Times New Roman" pitchFamily="18" charset="0"/>
                <a:cs typeface="Times New Roman" pitchFamily="18" charset="0"/>
              </a:rPr>
              <a:t>de cuius</a:t>
            </a:r>
            <a:r>
              <a:rPr lang="ro-RO" sz="2400" dirty="0">
                <a:latin typeface="Times New Roman" pitchFamily="18" charset="0"/>
                <a:cs typeface="Times New Roman" pitchFamily="18" charset="0"/>
              </a:rPr>
              <a:t> să-l gratifice sau să-l instituie legatar pe soţul supravieţuitor în defavoarea descendenţilor </a:t>
            </a:r>
            <a:r>
              <a:rPr lang="ro-RO" sz="2400" dirty="0" smtClean="0">
                <a:latin typeface="Times New Roman" pitchFamily="18" charset="0"/>
                <a:cs typeface="Times New Roman" pitchFamily="18" charset="0"/>
              </a:rPr>
              <a:t>sau </a:t>
            </a:r>
            <a:r>
              <a:rPr lang="ro-RO" sz="2400" dirty="0">
                <a:latin typeface="Times New Roman" pitchFamily="18" charset="0"/>
                <a:cs typeface="Times New Roman" pitchFamily="18" charset="0"/>
              </a:rPr>
              <a:t>chiar să dispună prin testament exheredarea </a:t>
            </a:r>
            <a:r>
              <a:rPr lang="ro-RO" sz="2400" dirty="0" smtClean="0">
                <a:latin typeface="Times New Roman" pitchFamily="18" charset="0"/>
                <a:cs typeface="Times New Roman" pitchFamily="18" charset="0"/>
              </a:rPr>
              <a:t>acestora. </a:t>
            </a:r>
            <a:r>
              <a:rPr lang="ro-RO" sz="2400" dirty="0"/>
              <a:t>Deoarece liberalitatea în cauza poate fi chiar consecinţa a unei anumite adversităţi faţă de copilul din căsătoria </a:t>
            </a:r>
            <a:r>
              <a:rPr lang="ro-RO" sz="2400" dirty="0" smtClean="0"/>
              <a:t>anterioară, este </a:t>
            </a:r>
            <a:r>
              <a:rPr lang="ro-RO" sz="2400" dirty="0"/>
              <a:t>pe deplin justificat scopul acestei instituţii, adică limitarea posibilităţii defunctului de a dispune prin liberalităţi neraportabile, soţul supravieţuitor nefiind astfel un moştenitor rezervatar favorizat, </a:t>
            </a:r>
            <a:r>
              <a:rPr lang="ro-RO" sz="2400" dirty="0" smtClean="0"/>
              <a:t>privilegiat.</a:t>
            </a:r>
            <a:endParaRPr lang="en-US"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ro-RO" sz="3600" b="1" dirty="0" smtClean="0">
                <a:latin typeface="Times New Roman" pitchFamily="18" charset="0"/>
                <a:cs typeface="Times New Roman" pitchFamily="18" charset="0"/>
              </a:rPr>
              <a:t>VI.2 - </a:t>
            </a:r>
            <a:r>
              <a:rPr lang="ro-RO" sz="3600" b="1" i="1" dirty="0" smtClean="0">
                <a:latin typeface="Times New Roman" pitchFamily="18" charset="0"/>
                <a:cs typeface="Times New Roman" pitchFamily="18" charset="0"/>
              </a:rPr>
              <a:t>Contra auctoritas</a:t>
            </a:r>
            <a:endParaRPr lang="en-US" sz="3600" dirty="0">
              <a:latin typeface="Times New Roman" pitchFamily="18" charset="0"/>
              <a:cs typeface="Times New Roman" pitchFamily="18" charset="0"/>
            </a:endParaRPr>
          </a:p>
        </p:txBody>
      </p:sp>
      <p:sp>
        <p:nvSpPr>
          <p:cNvPr id="5" name="Rectangle 4"/>
          <p:cNvSpPr/>
          <p:nvPr/>
        </p:nvSpPr>
        <p:spPr>
          <a:xfrm>
            <a:off x="152400" y="1295400"/>
            <a:ext cx="8763000" cy="5262979"/>
          </a:xfrm>
          <a:prstGeom prst="rect">
            <a:avLst/>
          </a:prstGeom>
        </p:spPr>
        <p:txBody>
          <a:bodyPr wrap="square">
            <a:spAutoFit/>
          </a:bodyPr>
          <a:lstStyle/>
          <a:p>
            <a:pPr algn="just"/>
            <a:r>
              <a:rPr lang="ro-RO" sz="2400" dirty="0" smtClean="0">
                <a:latin typeface="Times New Roman" pitchFamily="18" charset="0"/>
                <a:cs typeface="Times New Roman" pitchFamily="18" charset="0"/>
              </a:rPr>
              <a:t>     Unii </a:t>
            </a:r>
            <a:r>
              <a:rPr lang="ro-RO" sz="2400" dirty="0">
                <a:latin typeface="Times New Roman" pitchFamily="18" charset="0"/>
                <a:cs typeface="Times New Roman" pitchFamily="18" charset="0"/>
              </a:rPr>
              <a:t>autori au considerat reglementarea cuprinsă la art. 1.090 C.civ. drept vetustă, necorespunzătoare exigenţelor actuale şi nemaigăsindu-şi justificare, deoarece copiii, indiferent de căsătoria din care provin sau chiar dacă sunt din afara căsătoriei, sunt protejaţi suficient de rezerva succesorală împotriva liberalităţilor excesive făcute de părintele </a:t>
            </a:r>
            <a:r>
              <a:rPr lang="ro-RO" sz="2400" dirty="0" smtClean="0">
                <a:latin typeface="Times New Roman" pitchFamily="18" charset="0"/>
                <a:cs typeface="Times New Roman" pitchFamily="18" charset="0"/>
              </a:rPr>
              <a:t>lor. </a:t>
            </a:r>
          </a:p>
          <a:p>
            <a:pPr algn="just">
              <a:buFont typeface="Wingdings" pitchFamily="2" charset="2"/>
              <a:buChar char="v"/>
            </a:pPr>
            <a:r>
              <a:rPr lang="ro-RO" sz="2400" dirty="0" smtClean="0">
                <a:latin typeface="Times New Roman" pitchFamily="18" charset="0"/>
                <a:cs typeface="Times New Roman" pitchFamily="18" charset="0"/>
              </a:rPr>
              <a:t>   În </a:t>
            </a:r>
            <a:r>
              <a:rPr lang="ro-RO" sz="2400" dirty="0">
                <a:latin typeface="Times New Roman" pitchFamily="18" charset="0"/>
                <a:cs typeface="Times New Roman" pitchFamily="18" charset="0"/>
              </a:rPr>
              <a:t>lumina dispoziţiilor art. 1.090 alin. (1) C.civ., soţul </a:t>
            </a:r>
            <a:r>
              <a:rPr lang="ro-RO" sz="2400" dirty="0" smtClean="0">
                <a:latin typeface="Times New Roman" pitchFamily="18" charset="0"/>
                <a:cs typeface="Times New Roman" pitchFamily="18" charset="0"/>
              </a:rPr>
              <a:t>supravieţuitor, în concurs cu patru copii dintre care cel puţin unul din căsătoria anterioară </a:t>
            </a:r>
            <a:r>
              <a:rPr lang="ro-RO" sz="2400" dirty="0">
                <a:latin typeface="Times New Roman" pitchFamily="18" charset="0"/>
                <a:cs typeface="Times New Roman" pitchFamily="18" charset="0"/>
              </a:rPr>
              <a:t>va primi cu titlu de rezervă şi cotitatea disponibilă specială mai puţin decât cota de moştenire legală de 1/4 pe care ar fi primit-o dacă nu ar fi fost </a:t>
            </a:r>
            <a:r>
              <a:rPr lang="ro-RO" sz="2400" dirty="0" smtClean="0">
                <a:latin typeface="Times New Roman" pitchFamily="18" charset="0"/>
                <a:cs typeface="Times New Roman" pitchFamily="18" charset="0"/>
              </a:rPr>
              <a:t>gratificat. Aşadar, </a:t>
            </a:r>
            <a:r>
              <a:rPr lang="ro-RO" sz="2400" dirty="0">
                <a:latin typeface="Times New Roman" pitchFamily="18" charset="0"/>
                <a:cs typeface="Times New Roman" pitchFamily="18" charset="0"/>
              </a:rPr>
              <a:t>sunt greu de justificat dispozitiile art. 1.090 C.civ. care lasă libertatea deplină soţului despre a cărui moştenire este vorba de a dispune prin liberalităţi în favoarea oricui, afară de soţul său, de întreaga cotitate disponibilă a </a:t>
            </a:r>
            <a:r>
              <a:rPr lang="ro-RO" sz="2400" dirty="0" smtClean="0">
                <a:latin typeface="Times New Roman" pitchFamily="18" charset="0"/>
                <a:cs typeface="Times New Roman" pitchFamily="18" charset="0"/>
              </a:rPr>
              <a:t>moştenirii.</a:t>
            </a:r>
            <a:endParaRPr lang="en-US"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28600" y="228600"/>
            <a:ext cx="8763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ro-RO"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Inconsecvenţa acestui articol este reliefată şi de consecinţa ipotezei în care </a:t>
            </a:r>
            <a:r>
              <a:rPr kumimoji="0" lang="ro-RO"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 cuius </a:t>
            </a:r>
            <a:r>
              <a:rPr kumimoji="0" lang="ro-RO"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nu a dispus prin liberalităţi de diferenţa dintre cotitatea disponibilă stabilită potrivit art. 1.089 alin. (1) C.civ. şi cotitatea disponibilă specială, textul de lege statuând că de această diferenţă se vor bucura descendenţii defunctului. Ori, în ipoteza în care </a:t>
            </a:r>
            <a:r>
              <a:rPr kumimoji="0" lang="ro-RO"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 cuius</a:t>
            </a:r>
            <a:r>
              <a:rPr kumimoji="0" lang="ro-RO"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 dezmoştenit unul dintre descendenţi, şi a instituit liberalităţi în favoarea soţului supravieţuitor, este contra voinţei acestuia, ca de restul dintre cotităţi să se bucure tot descendenţii, deci chiar şi cel dezmoştenit.</a:t>
            </a:r>
            <a:endParaRPr kumimoji="0" lang="ro-RO"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228600" y="3581400"/>
            <a:ext cx="8763000" cy="2677656"/>
          </a:xfrm>
          <a:prstGeom prst="rect">
            <a:avLst/>
          </a:prstGeom>
        </p:spPr>
        <p:txBody>
          <a:bodyPr wrap="square">
            <a:spAutoFit/>
          </a:bodyPr>
          <a:lstStyle/>
          <a:p>
            <a:pPr algn="just">
              <a:buFont typeface="Wingdings" pitchFamily="2" charset="2"/>
              <a:buChar char="v"/>
            </a:pPr>
            <a:r>
              <a:rPr lang="ro-RO" sz="2400" dirty="0" smtClean="0">
                <a:latin typeface="Times New Roman" pitchFamily="18" charset="0"/>
                <a:cs typeface="Times New Roman" pitchFamily="18" charset="0"/>
              </a:rPr>
              <a:t>   Dacă </a:t>
            </a:r>
            <a:r>
              <a:rPr lang="ro-RO" sz="2400" dirty="0">
                <a:latin typeface="Times New Roman" pitchFamily="18" charset="0"/>
                <a:cs typeface="Times New Roman" pitchFamily="18" charset="0"/>
              </a:rPr>
              <a:t>potrivit regulilor generale de reducţiune a liberalităţilor </a:t>
            </a:r>
            <a:r>
              <a:rPr lang="ro-RO" sz="2400" dirty="0" smtClean="0">
                <a:latin typeface="Times New Roman" pitchFamily="18" charset="0"/>
                <a:cs typeface="Times New Roman" pitchFamily="18" charset="0"/>
              </a:rPr>
              <a:t>excesive</a:t>
            </a:r>
            <a:r>
              <a:rPr lang="ro-RO" sz="2400" dirty="0">
                <a:latin typeface="Times New Roman" pitchFamily="18" charset="0"/>
                <a:cs typeface="Times New Roman" pitchFamily="18" charset="0"/>
              </a:rPr>
              <a:t>, legatul sau donaţia făcută soţului supravieţuitor ar fi urmat să fie supuse reducţiunii în totalitate, întrucât existau donaţii cu dată mai veche făcute în favoarea descendenţilor, aplicarea art. 1.090 C.civ. ar fi condus la reducţiunea doar în parte a liberalităţilor făcute soţului supravieţuitor, respectiv în limitele art. 1.090 C.civ., fapt care în mod evident îi dezavantajează pe </a:t>
            </a:r>
            <a:r>
              <a:rPr lang="ro-RO" sz="2400" dirty="0" smtClean="0">
                <a:latin typeface="Times New Roman" pitchFamily="18" charset="0"/>
                <a:cs typeface="Times New Roman" pitchFamily="18" charset="0"/>
              </a:rPr>
              <a:t>descendenţi.</a:t>
            </a:r>
            <a:endParaRPr lang="en-US"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534400" cy="758952"/>
          </a:xfrm>
        </p:spPr>
        <p:txBody>
          <a:bodyPr>
            <a:noAutofit/>
          </a:bodyPr>
          <a:lstStyle/>
          <a:p>
            <a:r>
              <a:rPr lang="ro-RO" sz="3600" b="1" dirty="0" smtClean="0">
                <a:latin typeface="Times New Roman" pitchFamily="18" charset="0"/>
                <a:cs typeface="Times New Roman" pitchFamily="18" charset="0"/>
              </a:rPr>
              <a:t>VII - </a:t>
            </a:r>
            <a:r>
              <a:rPr lang="ro-RO" sz="3600" b="1" i="1" dirty="0" smtClean="0">
                <a:latin typeface="Times New Roman" pitchFamily="18" charset="0"/>
                <a:cs typeface="Times New Roman" pitchFamily="18" charset="0"/>
              </a:rPr>
              <a:t>Septimum queram, brocardum et de lege ferenda</a:t>
            </a:r>
            <a:r>
              <a:rPr lang="ro-RO"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228600" y="1676400"/>
            <a:ext cx="8503920" cy="4724400"/>
          </a:xfrm>
        </p:spPr>
        <p:txBody>
          <a:bodyPr>
            <a:normAutofit lnSpcReduction="10000"/>
          </a:bodyPr>
          <a:lstStyle/>
          <a:p>
            <a:pPr algn="just"/>
            <a:r>
              <a:rPr lang="ro-RO" sz="2600" dirty="0" smtClean="0">
                <a:latin typeface="Times New Roman" pitchFamily="18" charset="0"/>
                <a:cs typeface="Times New Roman" pitchFamily="18" charset="0"/>
              </a:rPr>
              <a:t>    Contradicţiile semnalate mai sus între dispoziţiile art 1.090 C.civ. şi alte dispoziţii legale impun, dacă nu abrogarea prezentului articol, atunci stabilirea unor criterii clare şi fără posibilitate de interpretare, pe baza cărora să se poate stabili preferinţa unui text faţă de altul, respectiv aplicarea cu prioritate a art. 1.090 alin. (2) C.civ. faţă de art. 964 alin. (2) C.civ. sau vice versa. Mai exact, în lipsă de legatari care să culeagă diferenţa dintre cotitatea disponibilă ordinară şi cotitatea disponibilă specială, vor avea prioritate fie descendenţii defunctului, aşa cum se statuează în art. 1.090 alin. (2) C.civ., fie rudele din clasa subsecventă, conform art. 964 alin. (2) C.civ.</a:t>
            </a:r>
            <a:endParaRPr lang="en-US" sz="2600" dirty="0" smtClean="0">
              <a:latin typeface="Times New Roman" pitchFamily="18" charset="0"/>
              <a:cs typeface="Times New Roman" pitchFamily="18" charset="0"/>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
          </p:nvPr>
        </p:nvSpPr>
        <p:spPr>
          <a:xfrm>
            <a:off x="3124200" y="381000"/>
            <a:ext cx="5638800" cy="5715000"/>
          </a:xfrm>
        </p:spPr>
        <p:txBody>
          <a:bodyPr>
            <a:normAutofit/>
          </a:bodyPr>
          <a:lstStyle/>
          <a:p>
            <a:pPr>
              <a:buNone/>
            </a:pPr>
            <a:endParaRPr lang="ro-RO" sz="6000" dirty="0" smtClean="0">
              <a:latin typeface="Times New Roman" pitchFamily="18" charset="0"/>
              <a:cs typeface="Times New Roman" pitchFamily="18" charset="0"/>
            </a:endParaRPr>
          </a:p>
          <a:p>
            <a:pPr>
              <a:buNone/>
            </a:pPr>
            <a:r>
              <a:rPr lang="ro-RO" sz="6000" dirty="0" smtClean="0">
                <a:solidFill>
                  <a:srgbClr val="002060"/>
                </a:solidFill>
                <a:latin typeface="Times New Roman" pitchFamily="18" charset="0"/>
                <a:cs typeface="Times New Roman" pitchFamily="18" charset="0"/>
              </a:rPr>
              <a:t>  </a:t>
            </a:r>
          </a:p>
          <a:p>
            <a:pPr algn="ctr">
              <a:buNone/>
            </a:pPr>
            <a:r>
              <a:rPr lang="ro-RO" sz="6000" dirty="0" smtClean="0">
                <a:solidFill>
                  <a:srgbClr val="002060"/>
                </a:solidFill>
                <a:latin typeface="Times New Roman" pitchFamily="18" charset="0"/>
                <a:cs typeface="Times New Roman" pitchFamily="18" charset="0"/>
              </a:rPr>
              <a:t> Vă mulţumesc!</a:t>
            </a:r>
            <a:endParaRPr lang="en-US" sz="6000" dirty="0">
              <a:solidFill>
                <a:srgbClr val="00206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600" b="1" dirty="0">
                <a:latin typeface="Times New Roman" pitchFamily="18" charset="0"/>
                <a:cs typeface="Times New Roman" pitchFamily="18" charset="0"/>
              </a:rPr>
              <a:t>I - </a:t>
            </a:r>
            <a:r>
              <a:rPr lang="ro-RO" sz="3600" b="1" i="1" dirty="0">
                <a:latin typeface="Times New Roman" pitchFamily="18" charset="0"/>
                <a:cs typeface="Times New Roman" pitchFamily="18" charset="0"/>
              </a:rPr>
              <a:t>Primum dividam</a:t>
            </a:r>
            <a:endParaRPr lang="en-US" sz="3600" dirty="0">
              <a:latin typeface="Times New Roman" pitchFamily="18" charset="0"/>
              <a:cs typeface="Times New Roman" pitchFamily="18" charset="0"/>
            </a:endParaRPr>
          </a:p>
        </p:txBody>
      </p:sp>
      <p:sp>
        <p:nvSpPr>
          <p:cNvPr id="3" name="Subtitle 2"/>
          <p:cNvSpPr>
            <a:spLocks noGrp="1"/>
          </p:cNvSpPr>
          <p:nvPr>
            <p:ph sz="quarter" idx="1"/>
          </p:nvPr>
        </p:nvSpPr>
        <p:spPr>
          <a:xfrm>
            <a:off x="301752" y="1527048"/>
            <a:ext cx="8503920" cy="4797552"/>
          </a:xfrm>
        </p:spPr>
        <p:txBody>
          <a:bodyPr>
            <a:normAutofit fontScale="92500" lnSpcReduction="10000"/>
          </a:bodyPr>
          <a:lstStyle/>
          <a:p>
            <a:pPr algn="just"/>
            <a:r>
              <a:rPr lang="ro-RO" dirty="0" smtClean="0">
                <a:solidFill>
                  <a:schemeClr val="tx1"/>
                </a:solidFill>
                <a:latin typeface="Times New Roman" pitchFamily="18" charset="0"/>
                <a:cs typeface="Times New Roman" pitchFamily="18" charset="0"/>
              </a:rPr>
              <a:t>   Vom începe analiza textului prin prezentarea integrală a articolului avut în vedere, urmată de rezumatul său.</a:t>
            </a:r>
          </a:p>
          <a:p>
            <a:pPr algn="just"/>
            <a:r>
              <a:rPr lang="ro-RO"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Potrivit </a:t>
            </a:r>
            <a:r>
              <a:rPr lang="en-US" dirty="0">
                <a:solidFill>
                  <a:schemeClr val="tx1"/>
                </a:solidFill>
                <a:latin typeface="Times New Roman" pitchFamily="18" charset="0"/>
                <a:cs typeface="Times New Roman" pitchFamily="18" charset="0"/>
              </a:rPr>
              <a:t>art. 1.090 C</a:t>
            </a:r>
            <a:r>
              <a:rPr lang="en-US" dirty="0" smtClean="0">
                <a:solidFill>
                  <a:schemeClr val="tx1"/>
                </a:solidFill>
                <a:latin typeface="Times New Roman" pitchFamily="18" charset="0"/>
                <a:cs typeface="Times New Roman" pitchFamily="18" charset="0"/>
              </a:rPr>
              <a:t>.</a:t>
            </a:r>
            <a:r>
              <a:rPr lang="ro-RO"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civ</a:t>
            </a:r>
            <a:r>
              <a:rPr lang="en-US" dirty="0">
                <a:solidFill>
                  <a:schemeClr val="tx1"/>
                </a:solidFill>
                <a:latin typeface="Times New Roman" pitchFamily="18" charset="0"/>
                <a:cs typeface="Times New Roman" pitchFamily="18" charset="0"/>
              </a:rPr>
              <a:t>.: </a:t>
            </a:r>
            <a:r>
              <a:rPr lang="en-US" i="1" dirty="0">
                <a:solidFill>
                  <a:schemeClr val="tx1"/>
                </a:solidFill>
                <a:latin typeface="Times New Roman" pitchFamily="18" charset="0"/>
                <a:cs typeface="Times New Roman" pitchFamily="18" charset="0"/>
              </a:rPr>
              <a:t>(1) Liberalităţile neraportabile făcute soţului supravieţuitor, care vine la moştenire în concurs cu alţi descendenţi decât cei comuni lor, nu pot depăşi un sfert din moştenire şi nici partea descendentului care a primit cel mai puţin. (2) Dacă defunctul nu a dispus prin liberalităţi de diferenţa dintre cotitatea disponibilă stabilită potrivit art. 1.089 şi cotitatea disponibilă specială, atunci această diferenţă revine descendenţilor. (3) Dispoziţiile alin. (1) şi (2) se aplică în mod corespunzător atunci când descendentul menţionat la alin. (1) a fost dezmoştenit direct, iar de această dezmoştenire ar beneficia soţului </a:t>
            </a:r>
            <a:r>
              <a:rPr lang="en-US" i="1" dirty="0" smtClean="0">
                <a:solidFill>
                  <a:schemeClr val="tx1"/>
                </a:solidFill>
                <a:latin typeface="Times New Roman" pitchFamily="18" charset="0"/>
                <a:cs typeface="Times New Roman" pitchFamily="18" charset="0"/>
              </a:rPr>
              <a:t>supravieţuitor</a:t>
            </a:r>
            <a:r>
              <a:rPr lang="en-US" i="1" dirty="0" smtClean="0">
                <a:latin typeface="Times New Roman" pitchFamily="18" charset="0"/>
                <a:cs typeface="Times New Roman" pitchFamily="18" charset="0"/>
              </a:rPr>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304800"/>
            <a:ext cx="8534400" cy="758952"/>
          </a:xfrm>
        </p:spPr>
        <p:txBody>
          <a:bodyPr>
            <a:normAutofit/>
          </a:bodyPr>
          <a:lstStyle/>
          <a:p>
            <a:r>
              <a:rPr lang="ro-RO" sz="3600" b="1" i="1" dirty="0" smtClean="0">
                <a:latin typeface="Times New Roman" pitchFamily="18" charset="0"/>
                <a:cs typeface="Times New Roman" pitchFamily="18" charset="0"/>
              </a:rPr>
              <a:t>   Summa:</a:t>
            </a:r>
            <a:endParaRPr lang="en-US" sz="3600" b="1" i="1" dirty="0">
              <a:latin typeface="Times New Roman" pitchFamily="18" charset="0"/>
              <a:cs typeface="Times New Roman" pitchFamily="18" charset="0"/>
            </a:endParaRPr>
          </a:p>
        </p:txBody>
      </p:sp>
      <p:sp>
        <p:nvSpPr>
          <p:cNvPr id="3" name="Content Placeholder 2"/>
          <p:cNvSpPr>
            <a:spLocks noGrp="1"/>
          </p:cNvSpPr>
          <p:nvPr>
            <p:ph sz="quarter" idx="4294967295"/>
          </p:nvPr>
        </p:nvSpPr>
        <p:spPr>
          <a:xfrm>
            <a:off x="228600" y="1676400"/>
            <a:ext cx="8610600" cy="5029200"/>
          </a:xfrm>
        </p:spPr>
        <p:txBody>
          <a:bodyPr>
            <a:normAutofit/>
          </a:bodyPr>
          <a:lstStyle/>
          <a:p>
            <a:pPr algn="just"/>
            <a:r>
              <a:rPr lang="ro-RO" sz="2800" dirty="0" smtClean="0">
                <a:latin typeface="Times New Roman" pitchFamily="18" charset="0"/>
                <a:cs typeface="Times New Roman" pitchFamily="18" charset="0"/>
              </a:rPr>
              <a:t>    În cazul în care soţul supravieţuitor vine la moştenire în concurs cu copii ai defunctului dintr-o căsătorie anterioară, acesta nu poate beneficia de liberalităţile făcute de soţul decedat decât în limita unei cotităţi disponibile speciale, care poate fi mai mică sau cel mult egală cu cea ordinară, limita acestei cotităţi speciale fiind partea copilului care a luat cel mai puţin din moştenire, dar fără a putea depăşi valoric a patra parte din moştenire.</a:t>
            </a: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ro-RO" sz="3600" b="1" dirty="0" smtClean="0">
                <a:latin typeface="Times New Roman" pitchFamily="18" charset="0"/>
                <a:cs typeface="Times New Roman" pitchFamily="18" charset="0"/>
              </a:rPr>
              <a:t>II</a:t>
            </a:r>
            <a:r>
              <a:rPr lang="ro-RO" sz="3600" b="1" i="1" dirty="0" smtClean="0">
                <a:latin typeface="Times New Roman" pitchFamily="18" charset="0"/>
                <a:cs typeface="Times New Roman" pitchFamily="18" charset="0"/>
              </a:rPr>
              <a:t> - Secundum ponam casum</a:t>
            </a:r>
            <a:endParaRPr lang="en-US" sz="3600" i="1" dirty="0">
              <a:latin typeface="Times New Roman" pitchFamily="18" charset="0"/>
              <a:cs typeface="Times New Roman" pitchFamily="18" charset="0"/>
            </a:endParaRPr>
          </a:p>
        </p:txBody>
      </p:sp>
      <p:sp>
        <p:nvSpPr>
          <p:cNvPr id="5" name="Content Placeholder 4"/>
          <p:cNvSpPr>
            <a:spLocks noGrp="1"/>
          </p:cNvSpPr>
          <p:nvPr>
            <p:ph sz="quarter" idx="1"/>
          </p:nvPr>
        </p:nvSpPr>
        <p:spPr>
          <a:xfrm>
            <a:off x="301752" y="1828800"/>
            <a:ext cx="8503920" cy="4419600"/>
          </a:xfrm>
        </p:spPr>
        <p:txBody>
          <a:bodyPr>
            <a:normAutofit fontScale="92500" lnSpcReduction="10000"/>
          </a:bodyPr>
          <a:lstStyle/>
          <a:p>
            <a:pPr algn="just">
              <a:lnSpc>
                <a:spcPct val="110000"/>
              </a:lnSpc>
            </a:pPr>
            <a:r>
              <a:rPr lang="ro-RO" dirty="0" smtClean="0">
                <a:latin typeface="Times New Roman" pitchFamily="18" charset="0"/>
                <a:cs typeface="Times New Roman" pitchFamily="18" charset="0"/>
              </a:rPr>
              <a:t>    Al doilea pas presupune identificarea legăturii imediate dintre abstracţiunea textului şi realitatea conflictuală juridică</a:t>
            </a:r>
            <a:r>
              <a:rPr lang="en-US" dirty="0" smtClean="0">
                <a:latin typeface="Times New Roman" pitchFamily="18" charset="0"/>
                <a:cs typeface="Times New Roman" pitchFamily="18" charset="0"/>
              </a:rPr>
              <a:t>. Reglementarea acestui articol </a:t>
            </a:r>
            <a:r>
              <a:rPr lang="ro-RO" dirty="0" smtClean="0">
                <a:latin typeface="Times New Roman" pitchFamily="18" charset="0"/>
                <a:cs typeface="Times New Roman" pitchFamily="18" charset="0"/>
              </a:rPr>
              <a:t>consacră opţiunea legiuitorului de a conferi o protecţie specială descendenţilor defunctului pe care i-a avut înainte de încheierea ultimei căsătorii, urmărind ocrotirea acestora împotriva influenţelor şi presiunilor pe care soţul din ultima căsătorie ar putea să le exercite asupra părintelui recăsătorit, determinându-l pe acesta din urmă să-i facă liberalităţi în detrimentul copiilor, sau chiar să dispună prin testament exheredarea acestor descendenţi, de care ar urma să beneficieze soţul din această ultimă căsătorie.</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600" b="1" dirty="0" smtClean="0">
                <a:latin typeface="Times New Roman" pitchFamily="18" charset="0"/>
                <a:cs typeface="Times New Roman" pitchFamily="18" charset="0"/>
              </a:rPr>
              <a:t>III</a:t>
            </a:r>
            <a:r>
              <a:rPr lang="ro-RO" sz="3600" b="1" i="1" dirty="0" smtClean="0">
                <a:latin typeface="Times New Roman" pitchFamily="18" charset="0"/>
                <a:cs typeface="Times New Roman" pitchFamily="18" charset="0"/>
              </a:rPr>
              <a:t> - Tertium historia regulae explorabo</a:t>
            </a:r>
            <a:endParaRPr lang="en-US" sz="3600" i="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0" y="1447800"/>
            <a:ext cx="8915400" cy="5029200"/>
          </a:xfrm>
        </p:spPr>
        <p:txBody>
          <a:bodyPr>
            <a:noAutofit/>
          </a:bodyPr>
          <a:lstStyle/>
          <a:p>
            <a:pPr algn="just"/>
            <a:r>
              <a:rPr lang="ro-RO" sz="2400" dirty="0" smtClean="0">
                <a:latin typeface="Times New Roman" pitchFamily="18" charset="0"/>
                <a:cs typeface="Times New Roman" pitchFamily="18" charset="0"/>
              </a:rPr>
              <a:t>    O primă axă a analizei comparatiste, este cea verticală - pe scara istorică a evoluţiei regulei de drept.</a:t>
            </a:r>
          </a:p>
          <a:p>
            <a:pPr algn="just"/>
            <a:r>
              <a:rPr lang="ro-RO" sz="2400" dirty="0" smtClean="0">
                <a:latin typeface="Times New Roman" pitchFamily="18" charset="0"/>
                <a:cs typeface="Times New Roman" pitchFamily="18" charset="0"/>
              </a:rPr>
              <a:t>    În dreptul roman, dacă soţul - care avea copii dintr-o căsătorie anterioară - se recăsătorea, nu putea să lase prin testament soţului din această nouă căsătorie decît cel mult echivalentul unei părţi ce se cuvenea unui copil născut din prima căsătorie. Tot astfel, bărbatul sau femeia care se căsătoreau pierdeau, în favoarea copiilor dintr-o căsătorie anterioară, nuda proprietate asupra bunurilor primite cu orice titlu de la soţul decedat şi, în plus, copiii aveau şi o ipotecă legală asupra bunurilor părintelui căsătorit de-al doilea. Mai mult decât atât, a fost restrâns şi dreptul de moştenire pe care mama căsătorită de-al doilea îl avea asupra averii lăsate de copiii născuţi din prima căsătorie, întrucât ea nu moştenea decât uzufructul părţii ce i s-ar fi cuvenit</a:t>
            </a:r>
            <a:endParaRPr lang="en-US"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600" b="1" dirty="0" smtClean="0">
                <a:latin typeface="Times New Roman" pitchFamily="18" charset="0"/>
                <a:cs typeface="Times New Roman" pitchFamily="18" charset="0"/>
              </a:rPr>
              <a:t>Art. 939 din Codul civil de la 1864</a:t>
            </a:r>
            <a:endParaRPr lang="en-US" sz="3600" b="1" dirty="0">
              <a:latin typeface="Times New Roman" pitchFamily="18" charset="0"/>
              <a:cs typeface="Times New Roman" pitchFamily="18" charset="0"/>
            </a:endParaRPr>
          </a:p>
        </p:txBody>
      </p:sp>
      <p:sp>
        <p:nvSpPr>
          <p:cNvPr id="1025" name="Rectangle 1"/>
          <p:cNvSpPr>
            <a:spLocks noChangeArrowheads="1"/>
          </p:cNvSpPr>
          <p:nvPr/>
        </p:nvSpPr>
        <p:spPr bwMode="auto">
          <a:xfrm>
            <a:off x="381000" y="1905000"/>
            <a:ext cx="82296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o-RO"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Bărbatul sau femeia care, având copii dintr-un alt maritigiu, va trece în al doilea sau subsecvent maritigiu, nu va putea dărui soţului din urmă decât o parte egală cu partea legitimă a copilului ce a luat mai puţin şi fără ca, nici într-un caz, donaţiunea să treacă peste cuartul bunurilor.</a:t>
            </a:r>
            <a:endParaRPr kumimoji="0" lang="ro-RO"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600" b="1" dirty="0" smtClean="0">
                <a:latin typeface="Times New Roman" pitchFamily="18" charset="0"/>
                <a:cs typeface="Times New Roman" pitchFamily="18" charset="0"/>
              </a:rPr>
              <a:t>IV</a:t>
            </a:r>
            <a:r>
              <a:rPr lang="ro-RO" sz="3600" b="1" i="1" dirty="0" smtClean="0">
                <a:latin typeface="Times New Roman" pitchFamily="18" charset="0"/>
                <a:cs typeface="Times New Roman" pitchFamily="18" charset="0"/>
              </a:rPr>
              <a:t> - Quartum comparabo</a:t>
            </a:r>
            <a:endParaRPr lang="en-US" sz="3600" i="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152400" y="1524000"/>
            <a:ext cx="8805672" cy="4572000"/>
          </a:xfrm>
        </p:spPr>
        <p:txBody>
          <a:bodyPr>
            <a:noAutofit/>
          </a:bodyPr>
          <a:lstStyle/>
          <a:p>
            <a:pPr algn="just">
              <a:spcBef>
                <a:spcPts val="0"/>
              </a:spcBef>
            </a:pPr>
            <a:r>
              <a:rPr lang="ro-RO" sz="2400" dirty="0" smtClean="0">
                <a:latin typeface="Times New Roman" pitchFamily="18" charset="0"/>
                <a:cs typeface="Times New Roman" pitchFamily="18" charset="0"/>
              </a:rPr>
              <a:t>   Pe axa orizontală, voi cuprinde referinţe la texte similare din alte coduri civile.</a:t>
            </a:r>
          </a:p>
          <a:p>
            <a:pPr algn="just">
              <a:spcBef>
                <a:spcPts val="0"/>
              </a:spcBef>
            </a:pPr>
            <a:r>
              <a:rPr lang="ro-RO" sz="2400" dirty="0" smtClean="0">
                <a:latin typeface="Times New Roman" pitchFamily="18" charset="0"/>
                <a:cs typeface="Times New Roman" pitchFamily="18" charset="0"/>
              </a:rPr>
              <a:t>   Dispoziţia legală cuprinsă în edictul cancelarului Michel de l</a:t>
            </a:r>
            <a:r>
              <a:rPr lang="en-US" sz="2400" dirty="0" smtClean="0">
                <a:latin typeface="Times New Roman" pitchFamily="18" charset="0"/>
                <a:cs typeface="Times New Roman" pitchFamily="18" charset="0"/>
              </a:rPr>
              <a:t>’</a:t>
            </a:r>
            <a:r>
              <a:rPr lang="ro-RO" sz="2400" dirty="0" smtClean="0">
                <a:latin typeface="Times New Roman" pitchFamily="18" charset="0"/>
                <a:cs typeface="Times New Roman" pitchFamily="18" charset="0"/>
              </a:rPr>
              <a:t>Hôpital din anul 1558, a devenit, cu unele modificări nesemnificative, articolul 1.098 din Codul civil francez.</a:t>
            </a:r>
          </a:p>
          <a:p>
            <a:pPr algn="just">
              <a:spcBef>
                <a:spcPts val="0"/>
              </a:spcBef>
            </a:pPr>
            <a:r>
              <a:rPr lang="ro-RO" sz="2400" i="1" dirty="0" smtClean="0">
                <a:latin typeface="Times New Roman" pitchFamily="18" charset="0"/>
                <a:cs typeface="Times New Roman" pitchFamily="18" charset="0"/>
              </a:rPr>
              <a:t>   Si un époux remarié a fait à son second conjoint, dans les limites de l'article 1094-1, une libéralité en propriété, chacun des enfants du premier lit aura, en ce qui le concerne, sauf volonté contraire et non équivoque du disposant, la faculté de substituer à l'exécution de cette libéralité l'abandon de l'usufruit de la part de succession qu'il eût recueillie en l'absence de conjoint survivant.</a:t>
            </a:r>
          </a:p>
          <a:p>
            <a:pPr algn="just">
              <a:spcBef>
                <a:spcPts val="0"/>
              </a:spcBef>
            </a:pPr>
            <a:r>
              <a:rPr lang="ro-RO" sz="2400" i="1" dirty="0" smtClean="0">
                <a:latin typeface="Times New Roman" pitchFamily="18" charset="0"/>
                <a:cs typeface="Times New Roman" pitchFamily="18" charset="0"/>
              </a:rPr>
              <a:t>   Ceux qui auront exercé cette faculté pourront exiger que soient appliquées les dispositions de l'article 1094-3</a:t>
            </a:r>
            <a:endParaRPr lang="en-US"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600" b="1" dirty="0" smtClean="0">
                <a:latin typeface="Times New Roman" pitchFamily="18" charset="0"/>
                <a:cs typeface="Times New Roman" pitchFamily="18" charset="0"/>
              </a:rPr>
              <a:t>V</a:t>
            </a:r>
            <a:r>
              <a:rPr lang="ro-RO" sz="3600" b="1" i="1" dirty="0" smtClean="0">
                <a:latin typeface="Times New Roman" pitchFamily="18" charset="0"/>
                <a:cs typeface="Times New Roman" pitchFamily="18" charset="0"/>
              </a:rPr>
              <a:t> - Quintum colligam</a:t>
            </a:r>
            <a:endParaRPr lang="en-US" sz="3600" i="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0" y="1600200"/>
            <a:ext cx="8991600" cy="4953000"/>
          </a:xfrm>
        </p:spPr>
        <p:txBody>
          <a:bodyPr>
            <a:normAutofit fontScale="92500" lnSpcReduction="20000"/>
          </a:bodyPr>
          <a:lstStyle/>
          <a:p>
            <a:pPr algn="just">
              <a:buNone/>
            </a:pPr>
            <a:r>
              <a:rPr lang="ro-RO" sz="2600" dirty="0" smtClean="0">
                <a:latin typeface="Times New Roman" pitchFamily="18" charset="0"/>
                <a:cs typeface="Times New Roman" pitchFamily="18" charset="0"/>
              </a:rPr>
              <a:t>       Exegeza textului impune lămurirea unor noţiuni folosite în redactarea art. 1. 090 C.civ., dar şi stabilirea modului în care operează instituţia susupă analizei.</a:t>
            </a:r>
          </a:p>
          <a:p>
            <a:pPr lvl="0" algn="just">
              <a:buFont typeface="Wingdings" pitchFamily="2" charset="2"/>
              <a:buChar char="v"/>
            </a:pPr>
            <a:r>
              <a:rPr lang="ro-RO" sz="2600" dirty="0" smtClean="0">
                <a:latin typeface="Times New Roman" pitchFamily="18" charset="0"/>
                <a:cs typeface="Times New Roman" pitchFamily="18" charset="0"/>
              </a:rPr>
              <a:t>Noţiunea de </a:t>
            </a:r>
            <a:r>
              <a:rPr lang="ro-RO" sz="2600" i="1" dirty="0" smtClean="0">
                <a:latin typeface="Times New Roman" pitchFamily="18" charset="0"/>
                <a:cs typeface="Times New Roman" pitchFamily="18" charset="0"/>
              </a:rPr>
              <a:t>alţi descendenţi decât cei comuni lor</a:t>
            </a:r>
            <a:r>
              <a:rPr lang="ro-RO" sz="2600" dirty="0" smtClean="0">
                <a:latin typeface="Times New Roman" pitchFamily="18" charset="0"/>
                <a:cs typeface="Times New Roman" pitchFamily="18" charset="0"/>
              </a:rPr>
              <a:t> în sensul art. 1.090 C.civ.</a:t>
            </a:r>
            <a:endParaRPr lang="en-US" sz="2600" dirty="0" smtClean="0">
              <a:latin typeface="Times New Roman" pitchFamily="18" charset="0"/>
              <a:cs typeface="Times New Roman" pitchFamily="18" charset="0"/>
            </a:endParaRPr>
          </a:p>
          <a:p>
            <a:pPr algn="just">
              <a:buNone/>
            </a:pPr>
            <a:r>
              <a:rPr lang="ro-RO" sz="2600" dirty="0" smtClean="0">
                <a:latin typeface="Times New Roman" pitchFamily="18" charset="0"/>
                <a:cs typeface="Times New Roman" pitchFamily="18" charset="0"/>
              </a:rPr>
              <a:t>       Textul se referă atât la copii dintr-o căsătorie anterioară a defunctului, cât şi la cei din afara căsătoriei, precum şi la copii adoptaţi de către defunct, cu condiţia ca data concepţiei (nu neapărat naşterea) copilului din afara căsătoriei (indiferent de momentul stabilirii filiaţiei), respectiv data actului de încuviinţare a adopţiei să fie anterioară încheierii ultimei căsătorii de către defunct. De asemenea, descendenţii care intră sub incidenţa acestui articol nu sunt doar cei de gradul I, ci şi cei din grade subsecvente, indiferent că aceştia din urmă vin la moştenire în nume propriu sau prin reprezentare.</a:t>
            </a:r>
            <a:endParaRPr lang="en-US" sz="26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28600" y="152400"/>
            <a:ext cx="86868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ro-RO"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Liberalităţile care intră sub incidenţa dispoziţiilor art. 1.090 C.civ.</a:t>
            </a:r>
          </a:p>
          <a:p>
            <a:pPr marL="0" marR="0" lvl="0" indent="0" algn="just" defTabSz="914400" rtl="0" eaLnBrk="1" fontAlgn="base" latinLnBrk="0" hangingPunct="1">
              <a:lnSpc>
                <a:spcPct val="100000"/>
              </a:lnSpc>
              <a:spcBef>
                <a:spcPct val="0"/>
              </a:spcBef>
              <a:spcAft>
                <a:spcPct val="0"/>
              </a:spcAft>
              <a:buClrTx/>
              <a:buSzTx/>
              <a:tabLst/>
            </a:pPr>
            <a:endParaRPr kumimoji="0" lang="ro-RO"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482" name="Rectangle 2"/>
          <p:cNvSpPr>
            <a:spLocks noChangeArrowheads="1"/>
          </p:cNvSpPr>
          <p:nvPr/>
        </p:nvSpPr>
        <p:spPr bwMode="auto">
          <a:xfrm>
            <a:off x="228600" y="533400"/>
            <a:ext cx="8686800"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fontAlgn="base">
              <a:spcBef>
                <a:spcPct val="0"/>
              </a:spcBef>
              <a:spcAft>
                <a:spcPct val="0"/>
              </a:spcAft>
            </a:pPr>
            <a:r>
              <a:rPr kumimoji="0" lang="ro-RO"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Alin. (1) utilizează noţiunea de </a:t>
            </a:r>
            <a:r>
              <a:rPr kumimoji="0" lang="ro-RO"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libertăţi neraportabile </a:t>
            </a:r>
            <a:r>
              <a:rPr kumimoji="0" lang="ro-RO"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pentru a defini cotitatea disponibilă specială ca acea parte a moştenirii, care nu se confundă cu cotitatea disponibilă ordinară, dar se cumulează cu cota de rezervă care îi revine soţului surpavieţuitor. Este vorba astfel, de donaţiile definitive (preciputare) şi de legatele care depăşesc rezerva atribuită soţului supravieţuitor. </a:t>
            </a:r>
            <a:r>
              <a:rPr lang="ro-RO" sz="2400" dirty="0">
                <a:latin typeface="Times New Roman" pitchFamily="18" charset="0"/>
                <a:cs typeface="Times New Roman" pitchFamily="18" charset="0"/>
              </a:rPr>
              <a:t>Prin urmare</a:t>
            </a:r>
            <a:r>
              <a:rPr lang="ro-RO" sz="2400" dirty="0" smtClean="0">
                <a:latin typeface="Times New Roman" pitchFamily="18" charset="0"/>
                <a:cs typeface="Times New Roman" pitchFamily="18" charset="0"/>
              </a:rPr>
              <a:t>, </a:t>
            </a:r>
            <a:r>
              <a:rPr lang="ro-RO" sz="2400" dirty="0">
                <a:latin typeface="Times New Roman" pitchFamily="18" charset="0"/>
                <a:cs typeface="Times New Roman" pitchFamily="18" charset="0"/>
              </a:rPr>
              <a:t>dacă defunctul a făcut în favoartea soţului supravieţuitor donaţii în timpul ultimei căsătorii sau chiar anterior căsătoriei, dacă se dovedeşte că perspectiva acestei căsătorii a fost cauza impulsivă şi determinantă a liberalităţii, va fi necesară efectuarea controlului limitelor de valoare acceptată, impusă de art. 1.090 C.civ. dacă sunt îndeplinite şi celelalte condiţii ale textului </a:t>
            </a:r>
            <a:r>
              <a:rPr lang="ro-RO" sz="2400" dirty="0" smtClean="0">
                <a:latin typeface="Times New Roman" pitchFamily="18" charset="0"/>
                <a:cs typeface="Times New Roman" pitchFamily="18" charset="0"/>
              </a:rPr>
              <a:t>legal.</a:t>
            </a:r>
            <a:r>
              <a:rPr lang="en-US" sz="2400" dirty="0" smtClean="0">
                <a:latin typeface="Times New Roman" pitchFamily="18" charset="0"/>
                <a:cs typeface="Times New Roman" pitchFamily="18" charset="0"/>
              </a:rPr>
              <a:t> </a:t>
            </a:r>
            <a:r>
              <a:rPr lang="ro-RO" sz="2400" dirty="0">
                <a:latin typeface="Times New Roman" pitchFamily="18" charset="0"/>
                <a:cs typeface="Times New Roman" pitchFamily="18" charset="0"/>
              </a:rPr>
              <a:t>Dacă descendenţii nu vor reuşi să facă dovada în privinţa acestei donaţii, soţul supravieţuitor va fi tratat ca un terţ oarecare ce a fost gratificat de către defunct, această donaţie putând fi imputată asupra cotităţii disponibile ordinare în întregul său, iar nu doar asupra cotităţii disponibile speciale.</a:t>
            </a:r>
            <a:endParaRPr lang="en-US" sz="2400" dirty="0">
              <a:latin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500</TotalTime>
  <Words>2293</Words>
  <Application>Microsoft Office PowerPoint</Application>
  <PresentationFormat>On-screen Show (4:3)</PresentationFormat>
  <Paragraphs>63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Finis vitae sed non amoris  - Cotitatea disponibilă specială a soţului supravieţuitor - </vt:lpstr>
      <vt:lpstr>I - Primum dividam</vt:lpstr>
      <vt:lpstr>   Summa:</vt:lpstr>
      <vt:lpstr>II - Secundum ponam casum</vt:lpstr>
      <vt:lpstr>III - Tertium historia regulae explorabo</vt:lpstr>
      <vt:lpstr>Art. 939 din Codul civil de la 1864</vt:lpstr>
      <vt:lpstr>IV - Quartum comparabo</vt:lpstr>
      <vt:lpstr>V - Quintum colligam</vt:lpstr>
      <vt:lpstr>Slide 9</vt:lpstr>
      <vt:lpstr>Slide 10</vt:lpstr>
      <vt:lpstr>Slide 11</vt:lpstr>
      <vt:lpstr>Sancţiunea depăşirii cotităţii disponibile speciale şi a disimulării liberalităţilor în favoarea soţului supravieţuitor prin acte oneroase sau prin persoane interpuse </vt:lpstr>
      <vt:lpstr>Slide 13</vt:lpstr>
      <vt:lpstr>  VI - Sextum opponam et quaestio</vt:lpstr>
      <vt:lpstr>VI.2 - Contra auctoritas</vt:lpstr>
      <vt:lpstr>Slide 16</vt:lpstr>
      <vt:lpstr>VII - Septimum queram, brocardum et de lege ferenda:</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Finis vitae sed non amoris  - Cotitatea disponibilă specială a soţului supravieţuitor -</dc:title>
  <dc:creator>Oana</dc:creator>
  <cp:lastModifiedBy>Oana</cp:lastModifiedBy>
  <cp:revision>32</cp:revision>
  <dcterms:created xsi:type="dcterms:W3CDTF">2016-04-28T12:22:57Z</dcterms:created>
  <dcterms:modified xsi:type="dcterms:W3CDTF">2016-04-28T20:45:39Z</dcterms:modified>
</cp:coreProperties>
</file>