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5" r:id="rId2"/>
    <p:sldId id="256" r:id="rId3"/>
    <p:sldId id="294" r:id="rId4"/>
    <p:sldId id="293" r:id="rId5"/>
    <p:sldId id="292" r:id="rId6"/>
    <p:sldId id="291" r:id="rId7"/>
    <p:sldId id="290" r:id="rId8"/>
    <p:sldId id="289" r:id="rId9"/>
    <p:sldId id="288" r:id="rId10"/>
    <p:sldId id="287" r:id="rId11"/>
    <p:sldId id="285" r:id="rId12"/>
    <p:sldId id="286" r:id="rId13"/>
    <p:sldId id="284" r:id="rId14"/>
    <p:sldId id="282" r:id="rId15"/>
    <p:sldId id="283" r:id="rId16"/>
    <p:sldId id="281" r:id="rId17"/>
    <p:sldId id="280" r:id="rId18"/>
    <p:sldId id="279" r:id="rId19"/>
    <p:sldId id="274" r:id="rId20"/>
    <p:sldId id="257" r:id="rId21"/>
    <p:sldId id="259" r:id="rId22"/>
    <p:sldId id="258" r:id="rId23"/>
    <p:sldId id="300" r:id="rId24"/>
    <p:sldId id="299" r:id="rId25"/>
    <p:sldId id="298" r:id="rId26"/>
    <p:sldId id="297" r:id="rId27"/>
    <p:sldId id="296" r:id="rId28"/>
    <p:sldId id="301" r:id="rId29"/>
    <p:sldId id="310" r:id="rId30"/>
    <p:sldId id="311" r:id="rId31"/>
    <p:sldId id="309" r:id="rId32"/>
    <p:sldId id="308" r:id="rId33"/>
    <p:sldId id="307" r:id="rId34"/>
    <p:sldId id="312" r:id="rId35"/>
    <p:sldId id="306" r:id="rId36"/>
    <p:sldId id="305" r:id="rId37"/>
    <p:sldId id="304" r:id="rId38"/>
    <p:sldId id="303" r:id="rId39"/>
    <p:sldId id="302" r:id="rId40"/>
    <p:sldId id="313" r:id="rId41"/>
    <p:sldId id="314" r:id="rId42"/>
    <p:sldId id="315" r:id="rId43"/>
    <p:sldId id="316" r:id="rId44"/>
    <p:sldId id="317" r:id="rId45"/>
    <p:sldId id="318" r:id="rId46"/>
    <p:sldId id="319" r:id="rId47"/>
    <p:sldId id="326"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4/7/2016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080760"/>
          </a:xfrm>
        </p:spPr>
        <p:txBody>
          <a:bodyPr>
            <a:normAutofit fontScale="85000" lnSpcReduction="10000"/>
          </a:bodyPr>
          <a:lstStyle/>
          <a:p>
            <a:pPr algn="ctr">
              <a:lnSpc>
                <a:spcPct val="210000"/>
              </a:lnSpc>
              <a:buNone/>
            </a:pPr>
            <a:r>
              <a:rPr lang="en-US" sz="5400" b="1" i="1" dirty="0" err="1" smtClean="0">
                <a:solidFill>
                  <a:schemeClr val="bg1"/>
                </a:solidFill>
              </a:rPr>
              <a:t>Eterna</a:t>
            </a:r>
            <a:r>
              <a:rPr lang="en-US" sz="5400" b="1" i="1" dirty="0" smtClean="0">
                <a:solidFill>
                  <a:schemeClr val="bg1"/>
                </a:solidFill>
              </a:rPr>
              <a:t> </a:t>
            </a:r>
            <a:r>
              <a:rPr lang="ro-RO" sz="5400" b="1" i="1" dirty="0" smtClean="0">
                <a:solidFill>
                  <a:schemeClr val="bg1"/>
                </a:solidFill>
              </a:rPr>
              <a:t>strălucire a dreptului de preempțiune</a:t>
            </a:r>
          </a:p>
          <a:p>
            <a:endParaRPr lang="ro-RO" dirty="0" smtClean="0"/>
          </a:p>
          <a:p>
            <a:endParaRPr lang="ro-RO" b="1" dirty="0" smtClean="0"/>
          </a:p>
          <a:p>
            <a:pPr>
              <a:buNone/>
            </a:pPr>
            <a:r>
              <a:rPr lang="ro-RO" b="1" dirty="0" smtClean="0"/>
              <a:t>Realizator: Ana-Maria Gheorghincă</a:t>
            </a:r>
          </a:p>
          <a:p>
            <a:endParaRPr lang="ro-RO" dirty="0" smtClean="0"/>
          </a:p>
          <a:p>
            <a:endParaRPr lang="ro-RO" dirty="0" smtClean="0"/>
          </a:p>
          <a:p>
            <a:pPr>
              <a:buNone/>
            </a:pPr>
            <a:r>
              <a:rPr lang="ro-RO" sz="4000" b="1" dirty="0" smtClean="0"/>
              <a:t>Coordonator,</a:t>
            </a:r>
          </a:p>
          <a:p>
            <a:pPr>
              <a:buNone/>
            </a:pPr>
            <a:r>
              <a:rPr lang="ro-RO" sz="4000" b="1" dirty="0" smtClean="0"/>
              <a:t>Lect. Dr. Codrin MACOVEI</a:t>
            </a:r>
            <a:endParaRPr lang="en-US" sz="4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553200"/>
          </a:xfrm>
        </p:spPr>
        <p:txBody>
          <a:bodyPr>
            <a:normAutofit/>
          </a:bodyPr>
          <a:lstStyle/>
          <a:p>
            <a:pPr>
              <a:buNone/>
            </a:pPr>
            <a:r>
              <a:rPr lang="en-US" sz="3200" b="1" dirty="0" smtClean="0"/>
              <a:t>In </a:t>
            </a:r>
            <a:r>
              <a:rPr lang="en-US" sz="3200" b="1" dirty="0" err="1" smtClean="0"/>
              <a:t>cazul</a:t>
            </a:r>
            <a:r>
              <a:rPr lang="en-US" sz="3200" b="1" dirty="0" smtClean="0"/>
              <a:t> </a:t>
            </a:r>
            <a:r>
              <a:rPr lang="en-US" sz="3200" b="1" dirty="0" err="1" smtClean="0"/>
              <a:t>în</a:t>
            </a:r>
            <a:r>
              <a:rPr lang="en-US" sz="3200" b="1" dirty="0" smtClean="0"/>
              <a:t> care </a:t>
            </a:r>
            <a:r>
              <a:rPr lang="en-US" sz="3200" b="1" dirty="0" err="1" smtClean="0"/>
              <a:t>privilegiatul</a:t>
            </a:r>
            <a:r>
              <a:rPr lang="en-US" sz="3200" b="1" dirty="0" smtClean="0"/>
              <a:t> </a:t>
            </a:r>
            <a:r>
              <a:rPr lang="en-US" sz="3200" b="1" dirty="0" err="1" smtClean="0"/>
              <a:t>refuza</a:t>
            </a:r>
            <a:r>
              <a:rPr lang="en-US" sz="3200" b="1" dirty="0" smtClean="0"/>
              <a:t> </a:t>
            </a:r>
            <a:r>
              <a:rPr lang="en-US" sz="3200" b="1" dirty="0" err="1" smtClean="0"/>
              <a:t>această</a:t>
            </a:r>
            <a:r>
              <a:rPr lang="en-US" sz="3200" b="1" dirty="0" smtClean="0"/>
              <a:t> </a:t>
            </a:r>
            <a:r>
              <a:rPr lang="en-US" sz="3200" b="1" dirty="0" err="1" smtClean="0"/>
              <a:t>invitație</a:t>
            </a:r>
            <a:r>
              <a:rPr lang="en-US" sz="3200" b="1" dirty="0" smtClean="0"/>
              <a:t> la </a:t>
            </a:r>
            <a:r>
              <a:rPr lang="en-US" sz="3200" b="1" dirty="0" err="1" smtClean="0"/>
              <a:t>precumpărare</a:t>
            </a:r>
            <a:r>
              <a:rPr lang="en-US" sz="3200" b="1" dirty="0" smtClean="0"/>
              <a:t>, </a:t>
            </a:r>
            <a:r>
              <a:rPr lang="en-US" sz="3200" b="1" dirty="0" err="1" smtClean="0"/>
              <a:t>înstrăinătorul</a:t>
            </a:r>
            <a:r>
              <a:rPr lang="en-US" sz="3200" b="1" dirty="0" smtClean="0"/>
              <a:t> </a:t>
            </a:r>
            <a:r>
              <a:rPr lang="en-US" sz="3200" b="1" dirty="0" err="1" smtClean="0"/>
              <a:t>devenea</a:t>
            </a:r>
            <a:r>
              <a:rPr lang="en-US" sz="3200" b="1" dirty="0" smtClean="0"/>
              <a:t> </a:t>
            </a:r>
            <a:r>
              <a:rPr lang="en-US" sz="3200" b="1" dirty="0" err="1" smtClean="0"/>
              <a:t>liber</a:t>
            </a:r>
            <a:r>
              <a:rPr lang="en-US" sz="3200" b="1" dirty="0" smtClean="0"/>
              <a:t> </a:t>
            </a:r>
            <a:r>
              <a:rPr lang="en-US" sz="3200" b="1" dirty="0" err="1" smtClean="0"/>
              <a:t>să</a:t>
            </a:r>
            <a:r>
              <a:rPr lang="en-US" sz="3200" b="1" dirty="0" smtClean="0"/>
              <a:t> </a:t>
            </a:r>
            <a:r>
              <a:rPr lang="en-US" sz="3200" b="1" dirty="0" err="1" smtClean="0"/>
              <a:t>vândă</a:t>
            </a:r>
            <a:r>
              <a:rPr lang="en-US" sz="3200" b="1" dirty="0" smtClean="0"/>
              <a:t> </a:t>
            </a:r>
            <a:r>
              <a:rPr lang="en-US" sz="3200" b="1" dirty="0" err="1" smtClean="0"/>
              <a:t>oricui</a:t>
            </a:r>
            <a:r>
              <a:rPr lang="en-US" sz="3200" b="1" dirty="0" smtClean="0"/>
              <a:t>. </a:t>
            </a:r>
            <a:r>
              <a:rPr lang="en-US" sz="3200" b="1" dirty="0" err="1" smtClean="0"/>
              <a:t>Dacă</a:t>
            </a:r>
            <a:r>
              <a:rPr lang="en-US" sz="3200" b="1" dirty="0" smtClean="0"/>
              <a:t>, </a:t>
            </a:r>
            <a:r>
              <a:rPr lang="en-US" sz="3200" b="1" dirty="0" err="1" smtClean="0"/>
              <a:t>însă</a:t>
            </a:r>
            <a:r>
              <a:rPr lang="en-US" sz="3200" b="1" dirty="0" smtClean="0"/>
              <a:t>, </a:t>
            </a:r>
            <a:r>
              <a:rPr lang="en-US" sz="3200" b="1" dirty="0" err="1" smtClean="0"/>
              <a:t>vânzarea</a:t>
            </a:r>
            <a:r>
              <a:rPr lang="en-US" sz="3200" b="1" dirty="0" smtClean="0"/>
              <a:t> </a:t>
            </a:r>
            <a:r>
              <a:rPr lang="en-US" sz="3200" b="1" dirty="0" err="1" smtClean="0"/>
              <a:t>avea</a:t>
            </a:r>
            <a:r>
              <a:rPr lang="en-US" sz="3200" b="1" dirty="0" smtClean="0"/>
              <a:t> loc </a:t>
            </a:r>
            <a:r>
              <a:rPr lang="en-US" sz="3200" b="1" dirty="0" err="1" smtClean="0"/>
              <a:t>fără</a:t>
            </a:r>
            <a:r>
              <a:rPr lang="en-US" sz="3200" b="1" dirty="0" smtClean="0"/>
              <a:t> </a:t>
            </a:r>
            <a:r>
              <a:rPr lang="en-US" sz="3200" b="1" dirty="0" err="1" smtClean="0"/>
              <a:t>respectarea</a:t>
            </a:r>
            <a:r>
              <a:rPr lang="en-US" sz="3200" b="1" dirty="0" smtClean="0"/>
              <a:t> </a:t>
            </a:r>
            <a:r>
              <a:rPr lang="en-US" sz="3200" b="1" dirty="0" err="1" smtClean="0"/>
              <a:t>obligației</a:t>
            </a:r>
            <a:r>
              <a:rPr lang="en-US" sz="3200" b="1" dirty="0" smtClean="0"/>
              <a:t> de a-l </a:t>
            </a:r>
            <a:r>
              <a:rPr lang="en-US" sz="3200" b="1" dirty="0" err="1" smtClean="0"/>
              <a:t>anunța</a:t>
            </a:r>
            <a:r>
              <a:rPr lang="en-US" sz="3200" b="1" dirty="0" smtClean="0"/>
              <a:t> </a:t>
            </a:r>
            <a:r>
              <a:rPr lang="en-US" sz="3200" b="1" dirty="0" err="1" smtClean="0"/>
              <a:t>pe</a:t>
            </a:r>
            <a:r>
              <a:rPr lang="en-US" sz="3200" b="1" dirty="0" smtClean="0"/>
              <a:t> </a:t>
            </a:r>
            <a:r>
              <a:rPr lang="en-US" sz="3200" b="1" dirty="0" err="1" smtClean="0"/>
              <a:t>protimitar</a:t>
            </a:r>
            <a:r>
              <a:rPr lang="en-US" sz="3200" b="1" dirty="0" smtClean="0"/>
              <a:t> cu </a:t>
            </a:r>
            <a:r>
              <a:rPr lang="en-US" sz="3200" b="1" dirty="0" err="1" smtClean="0"/>
              <a:t>privire</a:t>
            </a:r>
            <a:r>
              <a:rPr lang="en-US" sz="3200" b="1" dirty="0" smtClean="0"/>
              <a:t> la </a:t>
            </a:r>
            <a:r>
              <a:rPr lang="en-US" sz="3200" b="1" dirty="0" err="1" smtClean="0"/>
              <a:t>intenția</a:t>
            </a:r>
            <a:r>
              <a:rPr lang="en-US" sz="3200" b="1" dirty="0" smtClean="0"/>
              <a:t> de </a:t>
            </a:r>
            <a:r>
              <a:rPr lang="en-US" sz="3200" b="1" dirty="0" err="1" smtClean="0"/>
              <a:t>înstrăinare</a:t>
            </a:r>
            <a:r>
              <a:rPr lang="en-US" sz="3200" b="1" dirty="0" smtClean="0"/>
              <a:t> (cu </a:t>
            </a:r>
            <a:r>
              <a:rPr lang="en-US" sz="3200" b="1" dirty="0" err="1" smtClean="0"/>
              <a:t>alte</a:t>
            </a:r>
            <a:r>
              <a:rPr lang="en-US" sz="3200" b="1" dirty="0" smtClean="0"/>
              <a:t> </a:t>
            </a:r>
            <a:r>
              <a:rPr lang="en-US" sz="3200" b="1" dirty="0" err="1" smtClean="0"/>
              <a:t>cuvinte</a:t>
            </a:r>
            <a:r>
              <a:rPr lang="en-US" sz="3200" b="1" dirty="0" smtClean="0"/>
              <a:t>, era o </a:t>
            </a:r>
            <a:r>
              <a:rPr lang="en-US" sz="3200" b="1" dirty="0" err="1" smtClean="0"/>
              <a:t>vânzare</a:t>
            </a:r>
            <a:r>
              <a:rPr lang="en-US" sz="3200" b="1" dirty="0" smtClean="0"/>
              <a:t> </a:t>
            </a:r>
            <a:r>
              <a:rPr lang="en-US" sz="3200" b="1" dirty="0" err="1" smtClean="0"/>
              <a:t>ilegală</a:t>
            </a:r>
            <a:r>
              <a:rPr lang="en-US" sz="3200" b="1" dirty="0" smtClean="0"/>
              <a:t>, </a:t>
            </a:r>
            <a:r>
              <a:rPr lang="en-US" sz="3200" b="1" dirty="0" err="1" smtClean="0"/>
              <a:t>realizată</a:t>
            </a:r>
            <a:r>
              <a:rPr lang="en-US" sz="3200" b="1" dirty="0" smtClean="0"/>
              <a:t>, de </a:t>
            </a:r>
            <a:r>
              <a:rPr lang="en-US" sz="3200" b="1" dirty="0" err="1" smtClean="0"/>
              <a:t>cele</a:t>
            </a:r>
            <a:r>
              <a:rPr lang="en-US" sz="3200" b="1" dirty="0" smtClean="0"/>
              <a:t> </a:t>
            </a:r>
            <a:r>
              <a:rPr lang="en-US" sz="3200" b="1" dirty="0" err="1" smtClean="0"/>
              <a:t>mai</a:t>
            </a:r>
            <a:r>
              <a:rPr lang="en-US" sz="3200" b="1" dirty="0" smtClean="0"/>
              <a:t> </a:t>
            </a:r>
            <a:r>
              <a:rPr lang="en-US" sz="3200" b="1" dirty="0" err="1" smtClean="0"/>
              <a:t>multe</a:t>
            </a:r>
            <a:r>
              <a:rPr lang="en-US" sz="3200" b="1" dirty="0" smtClean="0"/>
              <a:t> </a:t>
            </a:r>
            <a:r>
              <a:rPr lang="en-US" sz="3200" b="1" dirty="0" err="1" smtClean="0"/>
              <a:t>ori</a:t>
            </a:r>
            <a:r>
              <a:rPr lang="en-US" sz="3200" b="1" dirty="0" smtClean="0"/>
              <a:t>, </a:t>
            </a:r>
            <a:r>
              <a:rPr lang="en-US" sz="3200" b="1" dirty="0" err="1" smtClean="0"/>
              <a:t>în</a:t>
            </a:r>
            <a:r>
              <a:rPr lang="en-US" sz="3200" b="1" dirty="0" smtClean="0"/>
              <a:t> </a:t>
            </a:r>
            <a:r>
              <a:rPr lang="en-US" sz="3200" b="1" dirty="0" err="1" smtClean="0"/>
              <a:t>taină</a:t>
            </a:r>
            <a:r>
              <a:rPr lang="en-US" sz="3200" b="1" dirty="0" smtClean="0"/>
              <a:t>) se </a:t>
            </a:r>
            <a:r>
              <a:rPr lang="en-US" sz="3200" b="1" dirty="0" err="1" smtClean="0"/>
              <a:t>năștea</a:t>
            </a:r>
            <a:r>
              <a:rPr lang="en-US" sz="3200" b="1" dirty="0" smtClean="0"/>
              <a:t>, </a:t>
            </a:r>
            <a:r>
              <a:rPr lang="en-US" sz="3200" b="1" dirty="0" err="1" smtClean="0"/>
              <a:t>în</a:t>
            </a:r>
            <a:r>
              <a:rPr lang="en-US" sz="3200" b="1" dirty="0" smtClean="0"/>
              <a:t> </a:t>
            </a:r>
            <a:r>
              <a:rPr lang="en-US" sz="3200" b="1" dirty="0" err="1" smtClean="0"/>
              <a:t>favoarea</a:t>
            </a:r>
            <a:r>
              <a:rPr lang="en-US" sz="3200" b="1" dirty="0" smtClean="0"/>
              <a:t> </a:t>
            </a:r>
            <a:r>
              <a:rPr lang="en-US" sz="3200" b="1" dirty="0" err="1" smtClean="0"/>
              <a:t>privilegiatului</a:t>
            </a:r>
            <a:r>
              <a:rPr lang="en-US" sz="3200" b="1" dirty="0" smtClean="0"/>
              <a:t>, </a:t>
            </a:r>
            <a:r>
              <a:rPr lang="en-US" sz="3200" b="1" dirty="0" err="1" smtClean="0"/>
              <a:t>dreptul</a:t>
            </a:r>
            <a:r>
              <a:rPr lang="en-US" sz="3200" b="1" dirty="0" smtClean="0"/>
              <a:t> de </a:t>
            </a:r>
            <a:r>
              <a:rPr lang="en-US" sz="3200" b="1" dirty="0" err="1" smtClean="0"/>
              <a:t>răscumpărare</a:t>
            </a:r>
            <a:r>
              <a:rPr lang="en-US" sz="3200" b="1" dirty="0" smtClean="0"/>
              <a:t> (retract), </a:t>
            </a:r>
            <a:r>
              <a:rPr lang="en-US" sz="3200" b="1" dirty="0" err="1" smtClean="0"/>
              <a:t>în</a:t>
            </a:r>
            <a:r>
              <a:rPr lang="en-US" sz="3200" b="1" dirty="0" smtClean="0"/>
              <a:t> </a:t>
            </a:r>
            <a:r>
              <a:rPr lang="en-US" sz="3200" b="1" dirty="0" err="1" smtClean="0"/>
              <a:t>schimbul</a:t>
            </a:r>
            <a:r>
              <a:rPr lang="en-US" sz="3200" b="1" dirty="0" smtClean="0"/>
              <a:t> </a:t>
            </a:r>
            <a:r>
              <a:rPr lang="en-US" sz="3200" b="1" dirty="0" err="1" smtClean="0"/>
              <a:t>prețului</a:t>
            </a:r>
            <a:r>
              <a:rPr lang="en-US" sz="3200" b="1" dirty="0" smtClean="0"/>
              <a:t> </a:t>
            </a:r>
            <a:r>
              <a:rPr lang="en-US" sz="3200" b="1" dirty="0" err="1" smtClean="0"/>
              <a:t>plătit</a:t>
            </a:r>
            <a:r>
              <a:rPr lang="en-US" sz="3200" b="1" dirty="0" smtClean="0"/>
              <a:t> de </a:t>
            </a:r>
            <a:r>
              <a:rPr lang="en-US" sz="3200" b="1" dirty="0" err="1" smtClean="0"/>
              <a:t>cumpărătorul</a:t>
            </a:r>
            <a:r>
              <a:rPr lang="en-US" sz="3200" b="1" dirty="0" smtClean="0"/>
              <a:t> </a:t>
            </a:r>
            <a:r>
              <a:rPr lang="en-US" sz="3200" b="1" dirty="0" err="1" smtClean="0"/>
              <a:t>bunului</a:t>
            </a:r>
            <a:r>
              <a:rPr lang="en-US" sz="3200" b="1" dirty="0" smtClean="0"/>
              <a:t>.</a:t>
            </a:r>
            <a:endParaRPr lang="en-US" sz="32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858000"/>
          </a:xfrm>
        </p:spPr>
        <p:txBody>
          <a:bodyPr>
            <a:normAutofit lnSpcReduction="10000"/>
          </a:bodyPr>
          <a:lstStyle/>
          <a:p>
            <a:pPr>
              <a:buNone/>
            </a:pPr>
            <a:r>
              <a:rPr lang="en-US" sz="3100" b="1" dirty="0" smtClean="0"/>
              <a:t> </a:t>
            </a:r>
            <a:r>
              <a:rPr lang="en-US" sz="3100" b="1" dirty="0" err="1" smtClean="0"/>
              <a:t>În</a:t>
            </a:r>
            <a:r>
              <a:rPr lang="en-US" sz="3100" b="1" dirty="0" smtClean="0"/>
              <a:t> </a:t>
            </a:r>
            <a:r>
              <a:rPr lang="en-US" sz="3100" b="1" dirty="0" err="1" smtClean="0"/>
              <a:t>ceea</a:t>
            </a:r>
            <a:r>
              <a:rPr lang="en-US" sz="3100" b="1" dirty="0" smtClean="0"/>
              <a:t> </a:t>
            </a:r>
            <a:r>
              <a:rPr lang="en-US" sz="3100" b="1" dirty="0" err="1" smtClean="0"/>
              <a:t>ce</a:t>
            </a:r>
            <a:r>
              <a:rPr lang="en-US" sz="3100" b="1" dirty="0" smtClean="0"/>
              <a:t> </a:t>
            </a:r>
            <a:r>
              <a:rPr lang="en-US" sz="3100" b="1" dirty="0" err="1" smtClean="0"/>
              <a:t>privește</a:t>
            </a:r>
            <a:r>
              <a:rPr lang="en-US" sz="3100" b="1" dirty="0" smtClean="0"/>
              <a:t> </a:t>
            </a:r>
            <a:r>
              <a:rPr lang="en-US" sz="3100" b="1" dirty="0" err="1" smtClean="0"/>
              <a:t>cea</a:t>
            </a:r>
            <a:r>
              <a:rPr lang="en-US" sz="3100" b="1" dirty="0" smtClean="0"/>
              <a:t> de-a </a:t>
            </a:r>
            <a:r>
              <a:rPr lang="en-US" sz="3100" b="1" dirty="0" err="1" smtClean="0"/>
              <a:t>doua</a:t>
            </a:r>
            <a:r>
              <a:rPr lang="en-US" sz="3100" b="1" dirty="0" smtClean="0"/>
              <a:t> </a:t>
            </a:r>
            <a:r>
              <a:rPr lang="en-US" sz="3100" b="1" dirty="0" err="1" smtClean="0"/>
              <a:t>variantă</a:t>
            </a:r>
            <a:r>
              <a:rPr lang="en-US" sz="3100" b="1" dirty="0" smtClean="0"/>
              <a:t>, (</a:t>
            </a:r>
            <a:r>
              <a:rPr lang="en-US" sz="3100" b="1" dirty="0" err="1" smtClean="0"/>
              <a:t>modalitate</a:t>
            </a:r>
            <a:r>
              <a:rPr lang="en-US" sz="3100" b="1" dirty="0" smtClean="0"/>
              <a:t> </a:t>
            </a:r>
            <a:r>
              <a:rPr lang="en-US" sz="3100" b="1" dirty="0" err="1" smtClean="0"/>
              <a:t>derivată</a:t>
            </a:r>
            <a:r>
              <a:rPr lang="en-US" sz="3100" b="1" dirty="0" smtClean="0"/>
              <a:t>, </a:t>
            </a:r>
            <a:r>
              <a:rPr lang="en-US" sz="3100" b="1" dirty="0" err="1" smtClean="0"/>
              <a:t>târzie</a:t>
            </a:r>
            <a:r>
              <a:rPr lang="en-US" sz="3100" b="1" dirty="0" smtClean="0"/>
              <a:t>, </a:t>
            </a:r>
            <a:r>
              <a:rPr lang="en-US" sz="3100" b="1" dirty="0" err="1" smtClean="0"/>
              <a:t>ce</a:t>
            </a:r>
            <a:r>
              <a:rPr lang="en-US" sz="3100" b="1" dirty="0" smtClean="0"/>
              <a:t> </a:t>
            </a:r>
            <a:r>
              <a:rPr lang="en-US" sz="3100" b="1" dirty="0" err="1" smtClean="0"/>
              <a:t>demonstrează</a:t>
            </a:r>
            <a:r>
              <a:rPr lang="en-US" sz="3100" b="1" dirty="0" smtClean="0"/>
              <a:t> </a:t>
            </a:r>
            <a:r>
              <a:rPr lang="en-US" sz="3100" b="1" dirty="0" err="1" smtClean="0"/>
              <a:t>desființarea</a:t>
            </a:r>
            <a:r>
              <a:rPr lang="en-US" sz="3100" b="1" dirty="0" smtClean="0"/>
              <a:t> </a:t>
            </a:r>
            <a:r>
              <a:rPr lang="en-US" sz="3100" b="1" dirty="0" err="1" smtClean="0"/>
              <a:t>intensității</a:t>
            </a:r>
            <a:r>
              <a:rPr lang="en-US" sz="3100" b="1" dirty="0" smtClean="0"/>
              <a:t> </a:t>
            </a:r>
            <a:r>
              <a:rPr lang="en-US" sz="3100" b="1" dirty="0" err="1" smtClean="0"/>
              <a:t>protimisisului</a:t>
            </a:r>
            <a:r>
              <a:rPr lang="en-US" sz="3100" b="1" dirty="0" smtClean="0"/>
              <a:t>), </a:t>
            </a:r>
            <a:r>
              <a:rPr lang="en-US" sz="3100" b="1" dirty="0" err="1" smtClean="0"/>
              <a:t>înstrăinătorul</a:t>
            </a:r>
            <a:r>
              <a:rPr lang="en-US" sz="3100" b="1" dirty="0" smtClean="0"/>
              <a:t> </a:t>
            </a:r>
            <a:r>
              <a:rPr lang="en-US" sz="3100" b="1" dirty="0" err="1" smtClean="0"/>
              <a:t>avea</a:t>
            </a:r>
            <a:r>
              <a:rPr lang="en-US" sz="3100" b="1" dirty="0" smtClean="0"/>
              <a:t> </a:t>
            </a:r>
            <a:r>
              <a:rPr lang="en-US" sz="3100" b="1" dirty="0" err="1" smtClean="0"/>
              <a:t>obligația</a:t>
            </a:r>
            <a:r>
              <a:rPr lang="en-US" sz="3100" b="1" dirty="0" smtClean="0"/>
              <a:t> </a:t>
            </a:r>
            <a:r>
              <a:rPr lang="en-US" sz="3100" b="1" dirty="0" err="1" smtClean="0"/>
              <a:t>să</a:t>
            </a:r>
            <a:r>
              <a:rPr lang="en-US" sz="3100" b="1" dirty="0" smtClean="0"/>
              <a:t> </a:t>
            </a:r>
            <a:r>
              <a:rPr lang="en-US" sz="3100" b="1" dirty="0" err="1" smtClean="0"/>
              <a:t>vândă</a:t>
            </a:r>
            <a:r>
              <a:rPr lang="en-US" sz="3100" b="1" dirty="0" smtClean="0"/>
              <a:t> </a:t>
            </a:r>
            <a:r>
              <a:rPr lang="en-US" sz="3100" b="1" dirty="0" err="1" smtClean="0"/>
              <a:t>protimitarului</a:t>
            </a:r>
            <a:r>
              <a:rPr lang="en-US" sz="3100" b="1" dirty="0" smtClean="0"/>
              <a:t>, </a:t>
            </a:r>
            <a:r>
              <a:rPr lang="en-US" sz="3100" b="1" dirty="0" err="1" smtClean="0"/>
              <a:t>dar</a:t>
            </a:r>
            <a:r>
              <a:rPr lang="en-US" sz="3100" b="1" dirty="0" smtClean="0"/>
              <a:t> </a:t>
            </a:r>
            <a:r>
              <a:rPr lang="en-US" sz="3100" b="1" dirty="0" err="1" smtClean="0"/>
              <a:t>putea</a:t>
            </a:r>
            <a:r>
              <a:rPr lang="en-US" sz="3100" b="1" dirty="0" smtClean="0"/>
              <a:t> </a:t>
            </a:r>
            <a:r>
              <a:rPr lang="en-US" sz="3100" b="1" dirty="0" err="1" smtClean="0"/>
              <a:t>vinde</a:t>
            </a:r>
            <a:r>
              <a:rPr lang="en-US" sz="3100" b="1" dirty="0" smtClean="0"/>
              <a:t> </a:t>
            </a:r>
            <a:r>
              <a:rPr lang="en-US" sz="3100" b="1" dirty="0" err="1" smtClean="0"/>
              <a:t>în</a:t>
            </a:r>
            <a:r>
              <a:rPr lang="en-US" sz="3100" b="1" dirty="0" smtClean="0"/>
              <a:t> mod </a:t>
            </a:r>
            <a:r>
              <a:rPr lang="en-US" sz="3100" b="1" dirty="0" err="1" smtClean="0"/>
              <a:t>liber</a:t>
            </a:r>
            <a:r>
              <a:rPr lang="en-US" sz="3100" b="1" dirty="0" smtClean="0"/>
              <a:t> </a:t>
            </a:r>
            <a:r>
              <a:rPr lang="en-US" sz="3100" b="1" dirty="0" err="1" smtClean="0"/>
              <a:t>și</a:t>
            </a:r>
            <a:r>
              <a:rPr lang="en-US" sz="3100" b="1" dirty="0" smtClean="0"/>
              <a:t> </a:t>
            </a:r>
            <a:r>
              <a:rPr lang="en-US" sz="3100" b="1" dirty="0" err="1" smtClean="0"/>
              <a:t>unui</a:t>
            </a:r>
            <a:r>
              <a:rPr lang="en-US" sz="3100" b="1" dirty="0" smtClean="0"/>
              <a:t> </a:t>
            </a:r>
            <a:r>
              <a:rPr lang="en-US" sz="3100" b="1" dirty="0" err="1" smtClean="0"/>
              <a:t>străin</a:t>
            </a:r>
            <a:r>
              <a:rPr lang="en-US" sz="3100" b="1" dirty="0" smtClean="0"/>
              <a:t>, </a:t>
            </a:r>
            <a:r>
              <a:rPr lang="en-US" sz="3100" b="1" dirty="0" err="1" smtClean="0"/>
              <a:t>existând</a:t>
            </a:r>
            <a:r>
              <a:rPr lang="en-US" sz="3100" b="1" dirty="0" smtClean="0"/>
              <a:t> </a:t>
            </a:r>
            <a:r>
              <a:rPr lang="en-US" sz="3100" b="1" dirty="0" err="1" smtClean="0"/>
              <a:t>riscul</a:t>
            </a:r>
            <a:r>
              <a:rPr lang="en-US" sz="3100" b="1" dirty="0" smtClean="0"/>
              <a:t> ca </a:t>
            </a:r>
            <a:r>
              <a:rPr lang="en-US" sz="3100" b="1" dirty="0" err="1" smtClean="0"/>
              <a:t>privilegiatul</a:t>
            </a:r>
            <a:r>
              <a:rPr lang="en-US" sz="3100" b="1" dirty="0" smtClean="0"/>
              <a:t> </a:t>
            </a:r>
            <a:r>
              <a:rPr lang="en-US" sz="3100" b="1" dirty="0" err="1" smtClean="0"/>
              <a:t>să</a:t>
            </a:r>
            <a:r>
              <a:rPr lang="en-US" sz="3100" b="1" dirty="0" smtClean="0"/>
              <a:t> </a:t>
            </a:r>
            <a:r>
              <a:rPr lang="en-US" sz="3100" b="1" dirty="0" err="1" smtClean="0"/>
              <a:t>exercite</a:t>
            </a:r>
            <a:r>
              <a:rPr lang="en-US" sz="3100" b="1" dirty="0" smtClean="0"/>
              <a:t> </a:t>
            </a:r>
            <a:r>
              <a:rPr lang="en-US" sz="3100" b="1" dirty="0" err="1" smtClean="0"/>
              <a:t>dreptul</a:t>
            </a:r>
            <a:r>
              <a:rPr lang="en-US" sz="3100" b="1" dirty="0" smtClean="0"/>
              <a:t> de a </a:t>
            </a:r>
            <a:r>
              <a:rPr lang="en-US" sz="3100" b="1" dirty="0" err="1" smtClean="0"/>
              <a:t>răscumpăra</a:t>
            </a:r>
            <a:r>
              <a:rPr lang="en-US" sz="3100" b="1" dirty="0" smtClean="0"/>
              <a:t> </a:t>
            </a:r>
            <a:r>
              <a:rPr lang="en-US" sz="3100" b="1" dirty="0" err="1" smtClean="0"/>
              <a:t>bunul</a:t>
            </a:r>
            <a:r>
              <a:rPr lang="en-US" sz="3100" b="1" dirty="0" smtClean="0"/>
              <a:t> la </a:t>
            </a:r>
            <a:r>
              <a:rPr lang="en-US" sz="3100" b="1" dirty="0" err="1" smtClean="0"/>
              <a:t>prețul</a:t>
            </a:r>
            <a:r>
              <a:rPr lang="en-US" sz="3100" b="1" dirty="0" smtClean="0"/>
              <a:t> real. De </a:t>
            </a:r>
            <a:r>
              <a:rPr lang="en-US" sz="3100" b="1" dirty="0" err="1" smtClean="0"/>
              <a:t>observat</a:t>
            </a:r>
            <a:r>
              <a:rPr lang="en-US" sz="3100" b="1" dirty="0" smtClean="0"/>
              <a:t> </a:t>
            </a:r>
            <a:r>
              <a:rPr lang="en-US" sz="3100" b="1" dirty="0" err="1" smtClean="0"/>
              <a:t>este</a:t>
            </a:r>
            <a:r>
              <a:rPr lang="en-US" sz="3100" b="1" dirty="0" smtClean="0"/>
              <a:t> </a:t>
            </a:r>
            <a:r>
              <a:rPr lang="en-US" sz="3100" b="1" dirty="0" err="1" smtClean="0"/>
              <a:t>faptul</a:t>
            </a:r>
            <a:r>
              <a:rPr lang="en-US" sz="3100" b="1" dirty="0" smtClean="0"/>
              <a:t> </a:t>
            </a:r>
            <a:r>
              <a:rPr lang="en-US" sz="3100" b="1" dirty="0" err="1" smtClean="0"/>
              <a:t>că</a:t>
            </a:r>
            <a:r>
              <a:rPr lang="en-US" sz="3100" b="1" dirty="0" smtClean="0"/>
              <a:t>, sub </a:t>
            </a:r>
            <a:r>
              <a:rPr lang="en-US" sz="3100" b="1" dirty="0" err="1" smtClean="0"/>
              <a:t>aspectul</a:t>
            </a:r>
            <a:r>
              <a:rPr lang="en-US" sz="3100" b="1" dirty="0" smtClean="0"/>
              <a:t> </a:t>
            </a:r>
            <a:r>
              <a:rPr lang="en-US" sz="3100" b="1" dirty="0" err="1" smtClean="0"/>
              <a:t>încălcării</a:t>
            </a:r>
            <a:r>
              <a:rPr lang="en-US" sz="3100" b="1" dirty="0" smtClean="0"/>
              <a:t> de </a:t>
            </a:r>
            <a:r>
              <a:rPr lang="en-US" sz="3100" b="1" dirty="0" err="1" smtClean="0"/>
              <a:t>către</a:t>
            </a:r>
            <a:r>
              <a:rPr lang="en-US" sz="3100" b="1" dirty="0" smtClean="0"/>
              <a:t> </a:t>
            </a:r>
            <a:r>
              <a:rPr lang="en-US" sz="3100" b="1" dirty="0" err="1" smtClean="0"/>
              <a:t>înstrăinător</a:t>
            </a:r>
            <a:r>
              <a:rPr lang="en-US" sz="3100" b="1" dirty="0" smtClean="0"/>
              <a:t> a </a:t>
            </a:r>
            <a:r>
              <a:rPr lang="en-US" sz="3100" b="1" dirty="0" err="1" smtClean="0"/>
              <a:t>obligației</a:t>
            </a:r>
            <a:r>
              <a:rPr lang="en-US" sz="3100" b="1" dirty="0" smtClean="0"/>
              <a:t> sale de a face </a:t>
            </a:r>
            <a:r>
              <a:rPr lang="en-US" sz="3100" b="1" dirty="0" err="1" smtClean="0"/>
              <a:t>protimitarului</a:t>
            </a:r>
            <a:r>
              <a:rPr lang="en-US" sz="3100" b="1" dirty="0" smtClean="0"/>
              <a:t> </a:t>
            </a:r>
            <a:r>
              <a:rPr lang="en-US" sz="3100" b="1" dirty="0" err="1" smtClean="0"/>
              <a:t>oferta</a:t>
            </a:r>
            <a:r>
              <a:rPr lang="en-US" sz="3100" b="1" dirty="0" smtClean="0"/>
              <a:t> de </a:t>
            </a:r>
            <a:r>
              <a:rPr lang="en-US" sz="3100" b="1" dirty="0" err="1" smtClean="0"/>
              <a:t>precumpărare</a:t>
            </a:r>
            <a:r>
              <a:rPr lang="en-US" sz="3100" b="1" dirty="0" smtClean="0"/>
              <a:t>, </a:t>
            </a:r>
            <a:r>
              <a:rPr lang="en-US" sz="3100" b="1" dirty="0" err="1" smtClean="0"/>
              <a:t>sancțiunea</a:t>
            </a:r>
            <a:r>
              <a:rPr lang="en-US" sz="3100" b="1" dirty="0" smtClean="0"/>
              <a:t> (</a:t>
            </a:r>
            <a:r>
              <a:rPr lang="en-US" sz="3100" b="1" dirty="0" err="1" smtClean="0"/>
              <a:t>retractul</a:t>
            </a:r>
            <a:r>
              <a:rPr lang="en-US" sz="3100" b="1" dirty="0" smtClean="0"/>
              <a:t>) se </a:t>
            </a:r>
            <a:r>
              <a:rPr lang="en-US" sz="3100" b="1" dirty="0" err="1" smtClean="0"/>
              <a:t>înfățișează</a:t>
            </a:r>
            <a:r>
              <a:rPr lang="en-US" sz="3100" b="1" dirty="0" smtClean="0"/>
              <a:t> la </a:t>
            </a:r>
            <a:r>
              <a:rPr lang="en-US" sz="3100" b="1" dirty="0" err="1" smtClean="0"/>
              <a:t>fel</a:t>
            </a:r>
            <a:r>
              <a:rPr lang="en-US" sz="3100" b="1" dirty="0" smtClean="0"/>
              <a:t>, </a:t>
            </a:r>
            <a:r>
              <a:rPr lang="en-US" sz="3100" b="1" dirty="0" err="1" smtClean="0"/>
              <a:t>indiferent</a:t>
            </a:r>
            <a:r>
              <a:rPr lang="en-US" sz="3100" b="1" dirty="0" smtClean="0"/>
              <a:t> de </a:t>
            </a:r>
            <a:r>
              <a:rPr lang="en-US" sz="3100" b="1" dirty="0" err="1" smtClean="0"/>
              <a:t>modalitatea</a:t>
            </a:r>
            <a:r>
              <a:rPr lang="en-US" sz="3100" b="1" dirty="0" smtClean="0"/>
              <a:t> de </a:t>
            </a:r>
            <a:r>
              <a:rPr lang="en-US" sz="3100" b="1" dirty="0" err="1" smtClean="0"/>
              <a:t>exercitare</a:t>
            </a:r>
            <a:r>
              <a:rPr lang="en-US" sz="3100" b="1" dirty="0" smtClean="0"/>
              <a:t> a </a:t>
            </a:r>
            <a:r>
              <a:rPr lang="en-US" sz="3100" b="1" dirty="0" err="1" smtClean="0"/>
              <a:t>protimisisului</a:t>
            </a:r>
            <a:r>
              <a:rPr lang="en-US" sz="3100" b="1" dirty="0" smtClean="0"/>
              <a: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858000"/>
          </a:xfrm>
        </p:spPr>
        <p:txBody>
          <a:bodyPr>
            <a:normAutofit/>
          </a:bodyPr>
          <a:lstStyle/>
          <a:p>
            <a:pPr>
              <a:buNone/>
            </a:pPr>
            <a:r>
              <a:rPr lang="en-US" sz="4000" b="1" dirty="0" err="1" smtClean="0"/>
              <a:t>În</a:t>
            </a:r>
            <a:r>
              <a:rPr lang="en-US" sz="4000" b="1" dirty="0" smtClean="0"/>
              <a:t> </a:t>
            </a:r>
            <a:r>
              <a:rPr lang="en-US" sz="4000" b="1" dirty="0" err="1" smtClean="0"/>
              <a:t>secolul</a:t>
            </a:r>
            <a:r>
              <a:rPr lang="en-US" sz="4000" b="1" dirty="0" smtClean="0"/>
              <a:t> al XVIII-lea, se </a:t>
            </a:r>
            <a:r>
              <a:rPr lang="en-US" sz="4000" b="1" dirty="0" err="1" smtClean="0"/>
              <a:t>observă</a:t>
            </a:r>
            <a:r>
              <a:rPr lang="en-US" sz="4000" b="1" dirty="0" smtClean="0"/>
              <a:t> o </a:t>
            </a:r>
            <a:r>
              <a:rPr lang="en-US" sz="4000" b="1" dirty="0" err="1" smtClean="0"/>
              <a:t>puternică</a:t>
            </a:r>
            <a:r>
              <a:rPr lang="en-US" sz="4000" b="1" dirty="0" smtClean="0"/>
              <a:t> </a:t>
            </a:r>
            <a:r>
              <a:rPr lang="en-US" sz="4000" b="1" dirty="0" err="1" smtClean="0"/>
              <a:t>influență</a:t>
            </a:r>
            <a:r>
              <a:rPr lang="en-US" sz="4000" b="1" dirty="0" smtClean="0"/>
              <a:t> </a:t>
            </a:r>
            <a:r>
              <a:rPr lang="en-US" sz="4000" b="1" dirty="0" err="1" smtClean="0"/>
              <a:t>bizantină</a:t>
            </a:r>
            <a:r>
              <a:rPr lang="en-US" sz="4000" b="1" dirty="0" smtClean="0"/>
              <a:t> </a:t>
            </a:r>
            <a:r>
              <a:rPr lang="en-US" sz="4000" b="1" dirty="0" err="1" smtClean="0"/>
              <a:t>asupra</a:t>
            </a:r>
            <a:r>
              <a:rPr lang="en-US" sz="4000" b="1" dirty="0" smtClean="0"/>
              <a:t> </a:t>
            </a:r>
            <a:r>
              <a:rPr lang="en-US" sz="4000" b="1" dirty="0" err="1" smtClean="0"/>
              <a:t>protimisisului</a:t>
            </a:r>
            <a:r>
              <a:rPr lang="en-US" sz="4000" b="1" dirty="0" smtClean="0"/>
              <a:t>, </a:t>
            </a:r>
            <a:r>
              <a:rPr lang="en-US" sz="4000" b="1" dirty="0" err="1" smtClean="0"/>
              <a:t>aparând</a:t>
            </a:r>
            <a:r>
              <a:rPr lang="en-US" sz="4000" b="1" dirty="0" smtClean="0"/>
              <a:t>, </a:t>
            </a:r>
            <a:r>
              <a:rPr lang="en-US" sz="4000" b="1" dirty="0" err="1" smtClean="0"/>
              <a:t>în</a:t>
            </a:r>
            <a:r>
              <a:rPr lang="en-US" sz="4000" b="1" dirty="0" smtClean="0"/>
              <a:t> </a:t>
            </a:r>
            <a:r>
              <a:rPr lang="en-US" sz="4000" b="1" dirty="0" err="1" smtClean="0"/>
              <a:t>consecință</a:t>
            </a:r>
            <a:r>
              <a:rPr lang="en-US" sz="4000" b="1" dirty="0" smtClean="0"/>
              <a:t>, </a:t>
            </a:r>
            <a:r>
              <a:rPr lang="en-US" sz="4000" b="1" dirty="0" err="1" smtClean="0"/>
              <a:t>termene</a:t>
            </a:r>
            <a:r>
              <a:rPr lang="en-US" sz="4000" b="1" dirty="0" smtClean="0"/>
              <a:t>  </a:t>
            </a:r>
            <a:r>
              <a:rPr lang="en-US" sz="4000" b="1" dirty="0" err="1" smtClean="0"/>
              <a:t>prestabilite</a:t>
            </a:r>
            <a:r>
              <a:rPr lang="en-US" sz="4000" b="1" dirty="0" smtClean="0"/>
              <a:t> de </a:t>
            </a:r>
            <a:r>
              <a:rPr lang="en-US" sz="4000" b="1" dirty="0" err="1" smtClean="0"/>
              <a:t>precumpărare</a:t>
            </a:r>
            <a:r>
              <a:rPr lang="en-US" sz="4000" b="1" dirty="0" smtClean="0"/>
              <a:t> (30 de </a:t>
            </a:r>
            <a:r>
              <a:rPr lang="en-US" sz="4000" b="1" dirty="0" err="1" smtClean="0"/>
              <a:t>zile</a:t>
            </a:r>
            <a:r>
              <a:rPr lang="en-US" sz="4000" b="1" dirty="0" smtClean="0"/>
              <a:t>), </a:t>
            </a:r>
            <a:r>
              <a:rPr lang="en-US" sz="4000" b="1" dirty="0" err="1" smtClean="0"/>
              <a:t>respectiv</a:t>
            </a:r>
            <a:r>
              <a:rPr lang="en-US" sz="4000" b="1" dirty="0" smtClean="0"/>
              <a:t> de </a:t>
            </a:r>
            <a:r>
              <a:rPr lang="en-US" sz="4000" b="1" dirty="0" err="1" smtClean="0"/>
              <a:t>răscumpărare</a:t>
            </a:r>
            <a:r>
              <a:rPr lang="en-US" sz="4000" b="1" dirty="0" smtClean="0"/>
              <a:t> (10 </a:t>
            </a:r>
            <a:r>
              <a:rPr lang="en-US" sz="4000" b="1" dirty="0" err="1" smtClean="0"/>
              <a:t>ani</a:t>
            </a:r>
            <a:r>
              <a:rPr lang="en-US" sz="4000" b="1" dirty="0" smtClean="0"/>
              <a:t>). </a:t>
            </a:r>
            <a:r>
              <a:rPr lang="en-US" sz="4000" b="1" dirty="0" err="1" smtClean="0"/>
              <a:t>Până</a:t>
            </a:r>
            <a:r>
              <a:rPr lang="en-US" sz="4000" b="1" dirty="0" smtClean="0"/>
              <a:t> la </a:t>
            </a:r>
            <a:r>
              <a:rPr lang="en-US" sz="4000" b="1" dirty="0" err="1" smtClean="0"/>
              <a:t>acest</a:t>
            </a:r>
            <a:r>
              <a:rPr lang="en-US" sz="4000" b="1" dirty="0" smtClean="0"/>
              <a:t> moment, sub forma </a:t>
            </a:r>
            <a:r>
              <a:rPr lang="en-US" sz="4000" b="1" dirty="0" err="1" smtClean="0"/>
              <a:t>noțiunii</a:t>
            </a:r>
            <a:r>
              <a:rPr lang="en-US" sz="4000" b="1" dirty="0" smtClean="0"/>
              <a:t> de ,,</a:t>
            </a:r>
            <a:r>
              <a:rPr lang="en-US" sz="4000" b="1" dirty="0" err="1" smtClean="0"/>
              <a:t>multă</a:t>
            </a:r>
            <a:r>
              <a:rPr lang="en-US" sz="4000" b="1" dirty="0" smtClean="0"/>
              <a:t> </a:t>
            </a:r>
            <a:r>
              <a:rPr lang="en-US" sz="4000" b="1" dirty="0" err="1" smtClean="0"/>
              <a:t>vreme</a:t>
            </a:r>
            <a:r>
              <a:rPr lang="en-US" sz="4000" b="1" dirty="0" smtClean="0"/>
              <a:t>”, </a:t>
            </a:r>
            <a:r>
              <a:rPr lang="en-US" sz="4000" b="1" dirty="0" err="1" smtClean="0"/>
              <a:t>termenele</a:t>
            </a:r>
            <a:r>
              <a:rPr lang="en-US" sz="4000" b="1" dirty="0" smtClean="0"/>
              <a:t> </a:t>
            </a:r>
            <a:r>
              <a:rPr lang="en-US" sz="4000" b="1" dirty="0" err="1" smtClean="0"/>
              <a:t>erau</a:t>
            </a:r>
            <a:r>
              <a:rPr lang="en-US" sz="4000" b="1" dirty="0" smtClean="0"/>
              <a:t> </a:t>
            </a:r>
            <a:r>
              <a:rPr lang="en-US" sz="4000" b="1" dirty="0" err="1" smtClean="0"/>
              <a:t>lăsate</a:t>
            </a:r>
            <a:r>
              <a:rPr lang="en-US" sz="4000" b="1" dirty="0" smtClean="0"/>
              <a:t> la </a:t>
            </a:r>
            <a:r>
              <a:rPr lang="en-US" sz="4000" b="1" dirty="0" err="1" smtClean="0"/>
              <a:t>aprecierea</a:t>
            </a:r>
            <a:r>
              <a:rPr lang="en-US" sz="4000" b="1" dirty="0" smtClean="0"/>
              <a:t> </a:t>
            </a:r>
            <a:r>
              <a:rPr lang="en-US" sz="4000" b="1" dirty="0" err="1" smtClean="0"/>
              <a:t>judecătorilor</a:t>
            </a:r>
            <a:r>
              <a:rPr lang="en-US" sz="4000" b="1" dirty="0" smtClean="0"/>
              <a:t>.</a:t>
            </a:r>
            <a:endParaRPr lang="en-US" sz="4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858000"/>
          </a:xfrm>
        </p:spPr>
        <p:txBody>
          <a:bodyPr>
            <a:normAutofit fontScale="92500" lnSpcReduction="20000"/>
          </a:bodyPr>
          <a:lstStyle/>
          <a:p>
            <a:pPr>
              <a:buNone/>
            </a:pPr>
            <a:r>
              <a:rPr lang="ro-RO" sz="3500" b="1" dirty="0" smtClean="0"/>
              <a:t>Proprietatea privată, individualizată și liberă- specifică secolului al XIX-lea (când are loc o puternică revoluție industrială) devine </a:t>
            </a:r>
            <a:r>
              <a:rPr lang="ro-RO" sz="3500" b="1" dirty="0" smtClean="0"/>
              <a:t>antite</a:t>
            </a:r>
            <a:r>
              <a:rPr lang="en-US" sz="3500" b="1" dirty="0" err="1" smtClean="0"/>
              <a:t>ti</a:t>
            </a:r>
            <a:r>
              <a:rPr lang="ro-RO" sz="3500" b="1" dirty="0" smtClean="0"/>
              <a:t>că </a:t>
            </a:r>
            <a:r>
              <a:rPr lang="ro-RO" sz="3500" b="1" dirty="0" smtClean="0"/>
              <a:t>protimisisului care dispare în Țara Românească în anul 1840, iar în Moldova în 1865. Ulterior, unele forme de protimisis, reînnoite și readaptate noii societăți și rolului economic ce revine statului (vamă, export de opere artistice) sau mai multor categorii sociale (chiriași, proprietari) se introduc de legiuitor, constituind o fază istorică nouă. În mediul sătesc persistă, însă, vestigii extralegale de protimisis până în secolulul al XX-lea.</a:t>
            </a:r>
            <a:endParaRPr lang="en-US" sz="3500" b="1"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858000"/>
          </a:xfrm>
        </p:spPr>
        <p:txBody>
          <a:bodyPr>
            <a:normAutofit lnSpcReduction="10000"/>
          </a:bodyPr>
          <a:lstStyle/>
          <a:p>
            <a:pPr>
              <a:buNone/>
            </a:pPr>
            <a:r>
              <a:rPr lang="en-US" sz="3800" b="1" dirty="0" smtClean="0"/>
              <a:t>In </a:t>
            </a:r>
            <a:r>
              <a:rPr lang="en-US" sz="3800" b="1" dirty="0" err="1" smtClean="0"/>
              <a:t>secolul</a:t>
            </a:r>
            <a:r>
              <a:rPr lang="en-US" sz="3800" b="1" dirty="0" smtClean="0"/>
              <a:t> al XX-lea, </a:t>
            </a:r>
            <a:r>
              <a:rPr lang="en-US" sz="3800" b="1" dirty="0" err="1" smtClean="0"/>
              <a:t>comunismul</a:t>
            </a:r>
            <a:r>
              <a:rPr lang="en-US" sz="3800" b="1" dirty="0" smtClean="0"/>
              <a:t> </a:t>
            </a:r>
            <a:r>
              <a:rPr lang="en-US" sz="3800" b="1" dirty="0" err="1" smtClean="0"/>
              <a:t>împiedică</a:t>
            </a:r>
            <a:r>
              <a:rPr lang="en-US" sz="3800" b="1" dirty="0" smtClean="0"/>
              <a:t> </a:t>
            </a:r>
            <a:r>
              <a:rPr lang="en-US" sz="3800" b="1" dirty="0" err="1" smtClean="0"/>
              <a:t>exisența</a:t>
            </a:r>
            <a:r>
              <a:rPr lang="en-US" sz="3800" b="1" dirty="0" smtClean="0"/>
              <a:t> </a:t>
            </a:r>
            <a:r>
              <a:rPr lang="en-US" sz="3800" b="1" dirty="0" err="1" smtClean="0"/>
              <a:t>proprietății</a:t>
            </a:r>
            <a:r>
              <a:rPr lang="en-US" sz="3800" b="1" dirty="0" smtClean="0"/>
              <a:t> private, </a:t>
            </a:r>
            <a:r>
              <a:rPr lang="en-US" sz="3800" b="1" dirty="0" err="1" smtClean="0"/>
              <a:t>deci</a:t>
            </a:r>
            <a:r>
              <a:rPr lang="en-US" sz="3800" b="1" dirty="0" smtClean="0"/>
              <a:t> din </a:t>
            </a:r>
            <a:r>
              <a:rPr lang="en-US" sz="3800" b="1" dirty="0" err="1" smtClean="0"/>
              <a:t>nou</a:t>
            </a:r>
            <a:r>
              <a:rPr lang="en-US" sz="3800" b="1" dirty="0" smtClean="0"/>
              <a:t> </a:t>
            </a:r>
            <a:r>
              <a:rPr lang="en-US" sz="3800" b="1" dirty="0" err="1" smtClean="0"/>
              <a:t>dispare</a:t>
            </a:r>
            <a:r>
              <a:rPr lang="en-US" sz="3800" b="1" dirty="0" smtClean="0"/>
              <a:t> </a:t>
            </a:r>
            <a:r>
              <a:rPr lang="en-US" sz="3800" b="1" dirty="0" err="1" smtClean="0"/>
              <a:t>dreptul</a:t>
            </a:r>
            <a:r>
              <a:rPr lang="en-US" sz="3800" b="1" dirty="0" smtClean="0"/>
              <a:t> de </a:t>
            </a:r>
            <a:r>
              <a:rPr lang="en-US" sz="3800" b="1" dirty="0" err="1" smtClean="0"/>
              <a:t>preempțiune</a:t>
            </a:r>
            <a:r>
              <a:rPr lang="en-US" sz="3800" b="1" dirty="0" smtClean="0"/>
              <a:t>, </a:t>
            </a:r>
            <a:r>
              <a:rPr lang="en-US" sz="3800" b="1" dirty="0" err="1" smtClean="0"/>
              <a:t>iar</a:t>
            </a:r>
            <a:r>
              <a:rPr lang="en-US" sz="3800" b="1" dirty="0" smtClean="0"/>
              <a:t> </a:t>
            </a:r>
            <a:r>
              <a:rPr lang="en-US" sz="3800" b="1" dirty="0" err="1" smtClean="0"/>
              <a:t>după</a:t>
            </a:r>
            <a:r>
              <a:rPr lang="en-US" sz="3800" b="1" dirty="0" smtClean="0"/>
              <a:t> </a:t>
            </a:r>
            <a:r>
              <a:rPr lang="en-US" sz="3800" b="1" dirty="0" err="1" smtClean="0"/>
              <a:t>anul</a:t>
            </a:r>
            <a:r>
              <a:rPr lang="en-US" sz="3800" b="1" dirty="0" smtClean="0"/>
              <a:t> 1989, ca </a:t>
            </a:r>
            <a:r>
              <a:rPr lang="en-US" sz="3800" b="1" dirty="0" err="1" smtClean="0"/>
              <a:t>urmare</a:t>
            </a:r>
            <a:r>
              <a:rPr lang="en-US" sz="3800" b="1" dirty="0" smtClean="0"/>
              <a:t> a </a:t>
            </a:r>
            <a:r>
              <a:rPr lang="en-US" sz="3800" b="1" dirty="0" err="1" smtClean="0"/>
              <a:t>reafirmării</a:t>
            </a:r>
            <a:r>
              <a:rPr lang="en-US" sz="3800" b="1" dirty="0" smtClean="0"/>
              <a:t> </a:t>
            </a:r>
            <a:r>
              <a:rPr lang="en-US" sz="3800" b="1" dirty="0" err="1" smtClean="0"/>
              <a:t>proprietății</a:t>
            </a:r>
            <a:r>
              <a:rPr lang="en-US" sz="3800" b="1" dirty="0" smtClean="0"/>
              <a:t> </a:t>
            </a:r>
            <a:r>
              <a:rPr lang="en-US" sz="3800" b="1" dirty="0" err="1" smtClean="0"/>
              <a:t>individuale</a:t>
            </a:r>
            <a:r>
              <a:rPr lang="en-US" sz="3800" b="1" dirty="0" smtClean="0"/>
              <a:t>, </a:t>
            </a:r>
            <a:r>
              <a:rPr lang="en-US" sz="3800" b="1" dirty="0" err="1" smtClean="0"/>
              <a:t>dreptul</a:t>
            </a:r>
            <a:r>
              <a:rPr lang="en-US" sz="3800" b="1" dirty="0" smtClean="0"/>
              <a:t> de </a:t>
            </a:r>
            <a:r>
              <a:rPr lang="en-US" sz="3800" b="1" dirty="0" err="1" smtClean="0"/>
              <a:t>preempțiune</a:t>
            </a:r>
            <a:r>
              <a:rPr lang="en-US" sz="3800" b="1" dirty="0" smtClean="0"/>
              <a:t> </a:t>
            </a:r>
            <a:r>
              <a:rPr lang="en-US" sz="3800" b="1" dirty="0" err="1" smtClean="0"/>
              <a:t>cunoaște</a:t>
            </a:r>
            <a:r>
              <a:rPr lang="en-US" sz="3800" b="1" dirty="0" smtClean="0"/>
              <a:t> o </a:t>
            </a:r>
            <a:r>
              <a:rPr lang="en-US" sz="3800" b="1" dirty="0" err="1" smtClean="0"/>
              <a:t>extindere</a:t>
            </a:r>
            <a:r>
              <a:rPr lang="en-US" sz="3800" b="1" dirty="0" smtClean="0"/>
              <a:t> </a:t>
            </a:r>
            <a:r>
              <a:rPr lang="en-US" sz="3800" b="1" dirty="0" err="1" smtClean="0"/>
              <a:t>semnificativă</a:t>
            </a:r>
            <a:r>
              <a:rPr lang="en-US" sz="3800" b="1" dirty="0" smtClean="0"/>
              <a:t> a </a:t>
            </a:r>
            <a:r>
              <a:rPr lang="en-US" sz="3800" b="1" dirty="0" err="1" smtClean="0"/>
              <a:t>sferei</a:t>
            </a:r>
            <a:r>
              <a:rPr lang="en-US" sz="3800" b="1" dirty="0" smtClean="0"/>
              <a:t> sale de </a:t>
            </a:r>
            <a:r>
              <a:rPr lang="en-US" sz="3800" b="1" dirty="0" err="1" smtClean="0"/>
              <a:t>aplicare</a:t>
            </a:r>
            <a:r>
              <a:rPr lang="en-US" sz="3800" b="1" dirty="0" smtClean="0"/>
              <a:t>, </a:t>
            </a:r>
            <a:r>
              <a:rPr lang="en-US" sz="3800" b="1" dirty="0" err="1" smtClean="0"/>
              <a:t>primul</a:t>
            </a:r>
            <a:r>
              <a:rPr lang="en-US" sz="3800" b="1" dirty="0" smtClean="0"/>
              <a:t> text legal care </a:t>
            </a:r>
            <a:r>
              <a:rPr lang="en-US" sz="3800" b="1" dirty="0" err="1" smtClean="0"/>
              <a:t>îl</a:t>
            </a:r>
            <a:r>
              <a:rPr lang="en-US" sz="3800" b="1" dirty="0" smtClean="0"/>
              <a:t> </a:t>
            </a:r>
            <a:r>
              <a:rPr lang="en-US" sz="3800" b="1" dirty="0" err="1" smtClean="0"/>
              <a:t>consacră</a:t>
            </a:r>
            <a:r>
              <a:rPr lang="en-US" sz="3800" b="1" dirty="0" smtClean="0"/>
              <a:t> </a:t>
            </a:r>
            <a:r>
              <a:rPr lang="en-US" sz="3800" b="1" dirty="0" err="1" smtClean="0"/>
              <a:t>găsindu</a:t>
            </a:r>
            <a:r>
              <a:rPr lang="en-US" sz="3800" b="1" dirty="0" smtClean="0"/>
              <a:t>-se </a:t>
            </a:r>
            <a:r>
              <a:rPr lang="en-US" sz="3800" b="1" dirty="0" err="1" smtClean="0"/>
              <a:t>în</a:t>
            </a:r>
            <a:r>
              <a:rPr lang="en-US" sz="3800" b="1" dirty="0" smtClean="0"/>
              <a:t> </a:t>
            </a:r>
            <a:r>
              <a:rPr lang="en-US" sz="3800" b="1" dirty="0" err="1" smtClean="0"/>
              <a:t>Legea</a:t>
            </a:r>
            <a:r>
              <a:rPr lang="en-US" sz="3800" b="1" dirty="0" smtClean="0"/>
              <a:t> </a:t>
            </a:r>
            <a:r>
              <a:rPr lang="en-US" sz="3800" b="1" dirty="0" err="1" smtClean="0"/>
              <a:t>fondului</a:t>
            </a:r>
            <a:r>
              <a:rPr lang="en-US" sz="3800" b="1" dirty="0" smtClean="0"/>
              <a:t> </a:t>
            </a:r>
            <a:r>
              <a:rPr lang="en-US" sz="3800" b="1" dirty="0" err="1" smtClean="0"/>
              <a:t>funciar</a:t>
            </a:r>
            <a:r>
              <a:rPr lang="en-US" sz="3800" b="1" dirty="0" smtClean="0"/>
              <a:t> nr. 18/1991</a:t>
            </a:r>
            <a:endParaRPr lang="en-US" sz="38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Definiția</a:t>
            </a:r>
            <a:r>
              <a:rPr lang="en-US" dirty="0" smtClean="0"/>
              <a:t> </a:t>
            </a:r>
            <a:r>
              <a:rPr lang="en-US" dirty="0" err="1" smtClean="0"/>
              <a:t>dreptului</a:t>
            </a:r>
            <a:r>
              <a:rPr lang="en-US" dirty="0" smtClean="0"/>
              <a:t> de </a:t>
            </a:r>
            <a:r>
              <a:rPr lang="en-US" dirty="0" err="1" smtClean="0"/>
              <a:t>preempțiune</a:t>
            </a:r>
            <a:endParaRPr lang="en-US" dirty="0"/>
          </a:p>
        </p:txBody>
      </p:sp>
      <p:sp>
        <p:nvSpPr>
          <p:cNvPr id="3" name="Content Placeholder 2"/>
          <p:cNvSpPr>
            <a:spLocks noGrp="1"/>
          </p:cNvSpPr>
          <p:nvPr>
            <p:ph idx="1"/>
          </p:nvPr>
        </p:nvSpPr>
        <p:spPr>
          <a:xfrm>
            <a:off x="381000" y="1447800"/>
            <a:ext cx="8229600" cy="5410200"/>
          </a:xfrm>
        </p:spPr>
        <p:txBody>
          <a:bodyPr>
            <a:noAutofit/>
          </a:bodyPr>
          <a:lstStyle/>
          <a:p>
            <a:pPr>
              <a:buNone/>
            </a:pPr>
            <a:r>
              <a:rPr lang="en-US" sz="2900" b="1" dirty="0" err="1" smtClean="0"/>
              <a:t>În</a:t>
            </a:r>
            <a:r>
              <a:rPr lang="en-US" sz="2900" b="1" dirty="0" smtClean="0"/>
              <a:t> general, </a:t>
            </a:r>
            <a:r>
              <a:rPr lang="en-US" sz="2900" b="1" dirty="0" err="1" smtClean="0"/>
              <a:t>definițiile</a:t>
            </a:r>
            <a:r>
              <a:rPr lang="en-US" sz="2900" b="1" dirty="0" smtClean="0"/>
              <a:t> date </a:t>
            </a:r>
            <a:r>
              <a:rPr lang="en-US" sz="2900" b="1" dirty="0" err="1" smtClean="0"/>
              <a:t>în</a:t>
            </a:r>
            <a:r>
              <a:rPr lang="en-US" sz="2900" b="1" dirty="0" smtClean="0"/>
              <a:t> </a:t>
            </a:r>
            <a:r>
              <a:rPr lang="en-US" sz="2900" b="1" dirty="0" err="1" smtClean="0"/>
              <a:t>doctrină</a:t>
            </a:r>
            <a:r>
              <a:rPr lang="en-US" sz="2900" b="1" dirty="0" smtClean="0"/>
              <a:t> </a:t>
            </a:r>
            <a:r>
              <a:rPr lang="en-US" sz="2900" b="1" dirty="0" err="1" smtClean="0"/>
              <a:t>dreptului</a:t>
            </a:r>
            <a:r>
              <a:rPr lang="en-US" sz="2900" b="1" dirty="0" smtClean="0"/>
              <a:t> de </a:t>
            </a:r>
            <a:r>
              <a:rPr lang="en-US" sz="2900" b="1" dirty="0" err="1" smtClean="0"/>
              <a:t>preempțiune</a:t>
            </a:r>
            <a:r>
              <a:rPr lang="en-US" sz="2900" b="1" dirty="0" smtClean="0"/>
              <a:t> </a:t>
            </a:r>
            <a:r>
              <a:rPr lang="en-US" sz="2900" b="1" dirty="0" err="1" smtClean="0"/>
              <a:t>prezintă</a:t>
            </a:r>
            <a:r>
              <a:rPr lang="en-US" sz="2900" b="1" dirty="0" smtClean="0"/>
              <a:t> succinct fie </a:t>
            </a:r>
            <a:r>
              <a:rPr lang="en-US" sz="2900" b="1" dirty="0" err="1" smtClean="0"/>
              <a:t>conținutul</a:t>
            </a:r>
            <a:r>
              <a:rPr lang="en-US" sz="2900" b="1" dirty="0" smtClean="0"/>
              <a:t> </a:t>
            </a:r>
            <a:r>
              <a:rPr lang="en-US" sz="2900" b="1" dirty="0" err="1" smtClean="0"/>
              <a:t>acestui</a:t>
            </a:r>
            <a:r>
              <a:rPr lang="en-US" sz="2900" b="1" dirty="0" smtClean="0"/>
              <a:t> </a:t>
            </a:r>
            <a:r>
              <a:rPr lang="en-US" sz="2900" b="1" dirty="0" err="1" smtClean="0"/>
              <a:t>drept</a:t>
            </a:r>
            <a:r>
              <a:rPr lang="en-US" sz="2900" b="1" dirty="0" smtClean="0"/>
              <a:t>, fie, </a:t>
            </a:r>
            <a:r>
              <a:rPr lang="en-US" sz="2900" b="1" dirty="0" err="1" smtClean="0"/>
              <a:t>pe</a:t>
            </a:r>
            <a:r>
              <a:rPr lang="en-US" sz="2900" b="1" dirty="0" smtClean="0"/>
              <a:t> </a:t>
            </a:r>
            <a:r>
              <a:rPr lang="en-US" sz="2900" b="1" dirty="0" err="1" smtClean="0"/>
              <a:t>lângă</a:t>
            </a:r>
            <a:r>
              <a:rPr lang="en-US" sz="2900" b="1" dirty="0" smtClean="0"/>
              <a:t> </a:t>
            </a:r>
            <a:r>
              <a:rPr lang="en-US" sz="2900" b="1" dirty="0" err="1" smtClean="0"/>
              <a:t>conținut</a:t>
            </a:r>
            <a:r>
              <a:rPr lang="en-US" sz="2900" b="1" dirty="0" smtClean="0"/>
              <a:t>,  </a:t>
            </a:r>
            <a:r>
              <a:rPr lang="en-US" sz="2900" b="1" dirty="0" err="1" smtClean="0"/>
              <a:t>făcându</a:t>
            </a:r>
            <a:r>
              <a:rPr lang="en-US" sz="2900" b="1" dirty="0" smtClean="0"/>
              <a:t>-se </a:t>
            </a:r>
            <a:r>
              <a:rPr lang="en-US" sz="2900" b="1" dirty="0" err="1" smtClean="0"/>
              <a:t>referire</a:t>
            </a:r>
            <a:r>
              <a:rPr lang="en-US" sz="2900" b="1" dirty="0" smtClean="0"/>
              <a:t> </a:t>
            </a:r>
            <a:r>
              <a:rPr lang="en-US" sz="2900" b="1" dirty="0" err="1" smtClean="0"/>
              <a:t>și</a:t>
            </a:r>
            <a:r>
              <a:rPr lang="en-US" sz="2900" b="1" dirty="0" smtClean="0"/>
              <a:t> la </a:t>
            </a:r>
            <a:r>
              <a:rPr lang="en-US" sz="2900" b="1" dirty="0" err="1" smtClean="0"/>
              <a:t>izvoarele</a:t>
            </a:r>
            <a:r>
              <a:rPr lang="en-US" sz="2900" b="1" dirty="0" smtClean="0"/>
              <a:t> </a:t>
            </a:r>
            <a:r>
              <a:rPr lang="en-US" sz="2900" b="1" dirty="0" err="1" smtClean="0"/>
              <a:t>pe</a:t>
            </a:r>
            <a:r>
              <a:rPr lang="en-US" sz="2900" b="1" dirty="0" smtClean="0"/>
              <a:t> care le </a:t>
            </a:r>
            <a:r>
              <a:rPr lang="en-US" sz="2900" b="1" dirty="0" err="1" smtClean="0"/>
              <a:t>poate</a:t>
            </a:r>
            <a:r>
              <a:rPr lang="en-US" sz="2900" b="1" dirty="0" smtClean="0"/>
              <a:t> </a:t>
            </a:r>
            <a:r>
              <a:rPr lang="en-US" sz="2900" b="1" dirty="0" err="1" smtClean="0"/>
              <a:t>avea</a:t>
            </a:r>
            <a:r>
              <a:rPr lang="en-US" sz="2900" b="1" dirty="0" smtClean="0"/>
              <a:t> (</a:t>
            </a:r>
            <a:r>
              <a:rPr lang="en-US" sz="2900" b="1" dirty="0" err="1" smtClean="0"/>
              <a:t>legea</a:t>
            </a:r>
            <a:r>
              <a:rPr lang="en-US" sz="2900" b="1" dirty="0" smtClean="0"/>
              <a:t> </a:t>
            </a:r>
            <a:r>
              <a:rPr lang="en-US" sz="2900" b="1" dirty="0" err="1" smtClean="0"/>
              <a:t>sau</a:t>
            </a:r>
            <a:r>
              <a:rPr lang="en-US" sz="2900" b="1" dirty="0" smtClean="0"/>
              <a:t> </a:t>
            </a:r>
            <a:r>
              <a:rPr lang="en-US" sz="2900" b="1" dirty="0" err="1" smtClean="0"/>
              <a:t>convenția</a:t>
            </a:r>
            <a:r>
              <a:rPr lang="en-US" sz="2900" b="1" dirty="0" smtClean="0"/>
              <a:t>). O </a:t>
            </a:r>
            <a:r>
              <a:rPr lang="en-US" sz="2900" b="1" dirty="0" err="1" smtClean="0"/>
              <a:t>astfel</a:t>
            </a:r>
            <a:r>
              <a:rPr lang="en-US" sz="2900" b="1" dirty="0" smtClean="0"/>
              <a:t> de </a:t>
            </a:r>
            <a:r>
              <a:rPr lang="en-US" sz="2900" b="1" dirty="0" err="1" smtClean="0"/>
              <a:t>definiție</a:t>
            </a:r>
            <a:r>
              <a:rPr lang="en-US" sz="2900" b="1" dirty="0" smtClean="0"/>
              <a:t> </a:t>
            </a:r>
            <a:r>
              <a:rPr lang="en-US" sz="2900" b="1" dirty="0" err="1" smtClean="0"/>
              <a:t>este</a:t>
            </a:r>
            <a:r>
              <a:rPr lang="en-US" sz="2900" b="1" dirty="0" smtClean="0"/>
              <a:t> </a:t>
            </a:r>
            <a:r>
              <a:rPr lang="en-US" sz="2900" b="1" dirty="0" err="1" smtClean="0"/>
              <a:t>cea</a:t>
            </a:r>
            <a:r>
              <a:rPr lang="en-US" sz="2900" b="1" dirty="0" smtClean="0"/>
              <a:t> </a:t>
            </a:r>
            <a:r>
              <a:rPr lang="en-US" sz="2900" b="1" dirty="0" err="1" smtClean="0"/>
              <a:t>dată</a:t>
            </a:r>
            <a:r>
              <a:rPr lang="en-US" sz="2900" b="1" dirty="0" smtClean="0"/>
              <a:t> </a:t>
            </a:r>
            <a:r>
              <a:rPr lang="en-US" sz="2900" b="1" dirty="0" err="1" smtClean="0"/>
              <a:t>în</a:t>
            </a:r>
            <a:r>
              <a:rPr lang="en-US" sz="2900" b="1" dirty="0" smtClean="0"/>
              <a:t> </a:t>
            </a:r>
            <a:r>
              <a:rPr lang="en-US" sz="2900" b="1" i="1" dirty="0" err="1" smtClean="0"/>
              <a:t>Dicționarul</a:t>
            </a:r>
            <a:r>
              <a:rPr lang="en-US" sz="2900" b="1" dirty="0" smtClean="0"/>
              <a:t> </a:t>
            </a:r>
            <a:r>
              <a:rPr lang="en-US" sz="2900" b="1" i="1" dirty="0" smtClean="0"/>
              <a:t>de </a:t>
            </a:r>
            <a:r>
              <a:rPr lang="en-US" sz="2900" b="1" i="1" dirty="0" err="1" smtClean="0"/>
              <a:t>drept</a:t>
            </a:r>
            <a:r>
              <a:rPr lang="en-US" sz="2900" b="1" i="1" dirty="0" smtClean="0"/>
              <a:t> civil </a:t>
            </a:r>
            <a:r>
              <a:rPr lang="en-US" sz="2900" b="1" i="1" dirty="0" err="1" smtClean="0"/>
              <a:t>și</a:t>
            </a:r>
            <a:r>
              <a:rPr lang="en-US" sz="2900" b="1" i="1" dirty="0" smtClean="0"/>
              <a:t> </a:t>
            </a:r>
            <a:r>
              <a:rPr lang="en-US" sz="2900" b="1" i="1" dirty="0" err="1" smtClean="0"/>
              <a:t>proceduri</a:t>
            </a:r>
            <a:r>
              <a:rPr lang="en-US" sz="2900" b="1" i="1" dirty="0" smtClean="0"/>
              <a:t> </a:t>
            </a:r>
            <a:r>
              <a:rPr lang="en-US" sz="2900" b="1" i="1" dirty="0" err="1" smtClean="0"/>
              <a:t>civile</a:t>
            </a:r>
            <a:r>
              <a:rPr lang="en-US" sz="2900" b="1" dirty="0" smtClean="0"/>
              <a:t>, conform </a:t>
            </a:r>
            <a:r>
              <a:rPr lang="en-US" sz="2900" b="1" dirty="0" err="1" smtClean="0"/>
              <a:t>căruia</a:t>
            </a:r>
            <a:r>
              <a:rPr lang="en-US" sz="2900" b="1" dirty="0" smtClean="0"/>
              <a:t> </a:t>
            </a:r>
            <a:r>
              <a:rPr lang="en-US" sz="2900" b="1" dirty="0" err="1" smtClean="0"/>
              <a:t>dreptul</a:t>
            </a:r>
            <a:r>
              <a:rPr lang="en-US" sz="2900" b="1" dirty="0" smtClean="0"/>
              <a:t> de </a:t>
            </a:r>
            <a:r>
              <a:rPr lang="en-US" sz="2900" b="1" dirty="0" err="1" smtClean="0"/>
              <a:t>preempțiune</a:t>
            </a:r>
            <a:r>
              <a:rPr lang="en-US" sz="2900" b="1" dirty="0" smtClean="0"/>
              <a:t> </a:t>
            </a:r>
            <a:r>
              <a:rPr lang="en-US" sz="2900" b="1" dirty="0" err="1" smtClean="0"/>
              <a:t>este</a:t>
            </a:r>
            <a:r>
              <a:rPr lang="en-US" sz="2900" b="1" dirty="0" smtClean="0"/>
              <a:t> </a:t>
            </a:r>
            <a:r>
              <a:rPr lang="en-US" sz="2900" b="1" i="1" dirty="0" err="1" smtClean="0"/>
              <a:t>dreptul</a:t>
            </a:r>
            <a:r>
              <a:rPr lang="en-US" sz="2900" b="1" i="1" dirty="0" smtClean="0"/>
              <a:t> </a:t>
            </a:r>
            <a:r>
              <a:rPr lang="en-US" sz="2900" b="1" i="1" dirty="0" err="1" smtClean="0"/>
              <a:t>titularului</a:t>
            </a:r>
            <a:r>
              <a:rPr lang="en-US" sz="2900" b="1" i="1" dirty="0" smtClean="0"/>
              <a:t> </a:t>
            </a:r>
            <a:r>
              <a:rPr lang="en-US" sz="2900" b="1" i="1" dirty="0" err="1" smtClean="0"/>
              <a:t>numit</a:t>
            </a:r>
            <a:r>
              <a:rPr lang="en-US" sz="2900" b="1" i="1" dirty="0" smtClean="0"/>
              <a:t> preemptor, de a </a:t>
            </a:r>
            <a:r>
              <a:rPr lang="en-US" sz="2900" b="1" i="1" dirty="0" err="1" smtClean="0"/>
              <a:t>putea</a:t>
            </a:r>
            <a:r>
              <a:rPr lang="en-US" sz="2900" b="1" i="1" dirty="0" smtClean="0"/>
              <a:t> </a:t>
            </a:r>
            <a:r>
              <a:rPr lang="en-US" sz="2900" b="1" i="1" dirty="0" err="1" smtClean="0"/>
              <a:t>să</a:t>
            </a:r>
            <a:r>
              <a:rPr lang="en-US" sz="2900" b="1" i="1" dirty="0" smtClean="0"/>
              <a:t> </a:t>
            </a:r>
            <a:r>
              <a:rPr lang="en-US" sz="2900" b="1" i="1" dirty="0" err="1" smtClean="0"/>
              <a:t>cumpere</a:t>
            </a:r>
            <a:r>
              <a:rPr lang="en-US" sz="2900" b="1" i="1" dirty="0" smtClean="0"/>
              <a:t> cu </a:t>
            </a:r>
            <a:r>
              <a:rPr lang="en-US" sz="2900" b="1" i="1" dirty="0" err="1" smtClean="0"/>
              <a:t>prioritate</a:t>
            </a:r>
            <a:r>
              <a:rPr lang="en-US" sz="2900" b="1" i="1" dirty="0" smtClean="0"/>
              <a:t> un bun. </a:t>
            </a:r>
            <a:r>
              <a:rPr lang="en-US" sz="2900" b="1" i="1" dirty="0" err="1" smtClean="0"/>
              <a:t>Dreptul</a:t>
            </a:r>
            <a:r>
              <a:rPr lang="en-US" sz="2900" b="1" i="1" dirty="0" smtClean="0"/>
              <a:t> de </a:t>
            </a:r>
            <a:r>
              <a:rPr lang="en-US" sz="2900" b="1" i="1" dirty="0" err="1" smtClean="0"/>
              <a:t>preemțiune</a:t>
            </a:r>
            <a:r>
              <a:rPr lang="en-US" sz="2900" b="1" i="1" dirty="0" smtClean="0"/>
              <a:t> se </a:t>
            </a:r>
            <a:r>
              <a:rPr lang="en-US" sz="2900" b="1" i="1" dirty="0" err="1" smtClean="0"/>
              <a:t>poate</a:t>
            </a:r>
            <a:r>
              <a:rPr lang="en-US" sz="2900" b="1" i="1" dirty="0" smtClean="0"/>
              <a:t> </a:t>
            </a:r>
            <a:r>
              <a:rPr lang="en-US" sz="2900" b="1" i="1" dirty="0" err="1" smtClean="0"/>
              <a:t>naște</a:t>
            </a:r>
            <a:r>
              <a:rPr lang="en-US" sz="2900" b="1" i="1" dirty="0" smtClean="0"/>
              <a:t> din </a:t>
            </a:r>
            <a:r>
              <a:rPr lang="en-US" sz="2900" b="1" i="1" dirty="0" err="1" smtClean="0"/>
              <a:t>lege</a:t>
            </a:r>
            <a:r>
              <a:rPr lang="en-US" sz="2900" b="1" i="1" dirty="0" smtClean="0"/>
              <a:t> </a:t>
            </a:r>
            <a:r>
              <a:rPr lang="en-US" sz="2900" b="1" i="1" dirty="0" err="1" smtClean="0"/>
              <a:t>sau</a:t>
            </a:r>
            <a:r>
              <a:rPr lang="en-US" sz="2900" b="1" i="1" dirty="0" smtClean="0"/>
              <a:t> </a:t>
            </a:r>
            <a:r>
              <a:rPr lang="en-US" sz="2900" b="1" i="1" dirty="0" err="1" smtClean="0"/>
              <a:t>conveție</a:t>
            </a:r>
            <a:endParaRPr lang="en-US" sz="29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858000"/>
          </a:xfrm>
        </p:spPr>
        <p:txBody>
          <a:bodyPr>
            <a:noAutofit/>
          </a:bodyPr>
          <a:lstStyle/>
          <a:p>
            <a:pPr>
              <a:buNone/>
            </a:pPr>
            <a:r>
              <a:rPr lang="en-US" sz="3200" b="1" dirty="0" smtClean="0"/>
              <a:t>De </a:t>
            </a:r>
            <a:r>
              <a:rPr lang="en-US" sz="3200" b="1" dirty="0" err="1" smtClean="0"/>
              <a:t>asemenea</a:t>
            </a:r>
            <a:r>
              <a:rPr lang="en-US" sz="3200" b="1" dirty="0" smtClean="0"/>
              <a:t>, </a:t>
            </a:r>
            <a:r>
              <a:rPr lang="en-US" sz="3200" b="1" dirty="0" err="1" smtClean="0"/>
              <a:t>definițiile</a:t>
            </a:r>
            <a:r>
              <a:rPr lang="en-US" sz="3200" b="1" dirty="0" smtClean="0"/>
              <a:t> din </a:t>
            </a:r>
            <a:r>
              <a:rPr lang="en-US" sz="3200" b="1" dirty="0" err="1" smtClean="0"/>
              <a:t>doctrină</a:t>
            </a:r>
            <a:r>
              <a:rPr lang="en-US" sz="3200" b="1" dirty="0" smtClean="0"/>
              <a:t> ale </a:t>
            </a:r>
            <a:r>
              <a:rPr lang="en-US" sz="3200" b="1" dirty="0" err="1" smtClean="0"/>
              <a:t>dreptului</a:t>
            </a:r>
            <a:r>
              <a:rPr lang="en-US" sz="3200" b="1" dirty="0" smtClean="0"/>
              <a:t> de </a:t>
            </a:r>
            <a:r>
              <a:rPr lang="en-US" sz="3200" b="1" dirty="0" err="1" smtClean="0"/>
              <a:t>preempțiune</a:t>
            </a:r>
            <a:r>
              <a:rPr lang="en-US" sz="3200" b="1" dirty="0" smtClean="0"/>
              <a:t> se </a:t>
            </a:r>
            <a:r>
              <a:rPr lang="en-US" sz="3200" b="1" dirty="0" err="1" smtClean="0"/>
              <a:t>axează</a:t>
            </a:r>
            <a:r>
              <a:rPr lang="en-US" sz="3200" b="1" dirty="0" smtClean="0"/>
              <a:t> </a:t>
            </a:r>
            <a:r>
              <a:rPr lang="en-US" sz="3200" b="1" dirty="0" err="1" smtClean="0"/>
              <a:t>pe</a:t>
            </a:r>
            <a:r>
              <a:rPr lang="en-US" sz="3200" b="1" dirty="0" smtClean="0"/>
              <a:t> </a:t>
            </a:r>
            <a:r>
              <a:rPr lang="en-US" sz="3200" b="1" dirty="0" err="1" smtClean="0"/>
              <a:t>diferite</a:t>
            </a:r>
            <a:r>
              <a:rPr lang="en-US" sz="3200" b="1" dirty="0" smtClean="0"/>
              <a:t> </a:t>
            </a:r>
            <a:r>
              <a:rPr lang="en-US" sz="3200" b="1" dirty="0" err="1" smtClean="0"/>
              <a:t>aspecte</a:t>
            </a:r>
            <a:r>
              <a:rPr lang="en-US" sz="3200" b="1" dirty="0" smtClean="0"/>
              <a:t>, </a:t>
            </a:r>
            <a:r>
              <a:rPr lang="en-US" sz="3200" b="1" dirty="0" err="1" smtClean="0"/>
              <a:t>în</a:t>
            </a:r>
            <a:r>
              <a:rPr lang="en-US" sz="3200" b="1" dirty="0" smtClean="0"/>
              <a:t> </a:t>
            </a:r>
            <a:r>
              <a:rPr lang="en-US" sz="3200" b="1" dirty="0" err="1" smtClean="0"/>
              <a:t>funcție</a:t>
            </a:r>
            <a:r>
              <a:rPr lang="en-US" sz="3200" b="1" dirty="0" smtClean="0"/>
              <a:t> de </a:t>
            </a:r>
            <a:r>
              <a:rPr lang="en-US" sz="3200" b="1" dirty="0" err="1" smtClean="0"/>
              <a:t>materia</a:t>
            </a:r>
            <a:r>
              <a:rPr lang="en-US" sz="3200" b="1" dirty="0" smtClean="0"/>
              <a:t> </a:t>
            </a:r>
            <a:r>
              <a:rPr lang="en-US" sz="3200" b="1" dirty="0" err="1" smtClean="0"/>
              <a:t>în</a:t>
            </a:r>
            <a:r>
              <a:rPr lang="en-US" sz="3200" b="1" dirty="0" smtClean="0"/>
              <a:t> </a:t>
            </a:r>
            <a:r>
              <a:rPr lang="en-US" sz="3200" b="1" dirty="0" err="1" smtClean="0"/>
              <a:t>cadrul</a:t>
            </a:r>
            <a:r>
              <a:rPr lang="en-US" sz="3200" b="1" dirty="0" smtClean="0"/>
              <a:t> </a:t>
            </a:r>
            <a:r>
              <a:rPr lang="en-US" sz="3200" b="1" dirty="0" err="1" smtClean="0"/>
              <a:t>căreia</a:t>
            </a:r>
            <a:r>
              <a:rPr lang="en-US" sz="3200" b="1" dirty="0" smtClean="0"/>
              <a:t> se </a:t>
            </a:r>
            <a:r>
              <a:rPr lang="en-US" sz="3200" b="1" dirty="0" err="1" smtClean="0"/>
              <a:t>realizează</a:t>
            </a:r>
            <a:r>
              <a:rPr lang="en-US" sz="3200" b="1" dirty="0" smtClean="0"/>
              <a:t> </a:t>
            </a:r>
            <a:r>
              <a:rPr lang="en-US" sz="3200" b="1" dirty="0" err="1" smtClean="0"/>
              <a:t>analiza</a:t>
            </a:r>
            <a:r>
              <a:rPr lang="en-US" sz="3200" b="1" dirty="0" smtClean="0"/>
              <a:t>. </a:t>
            </a:r>
            <a:r>
              <a:rPr lang="en-US" sz="3200" b="1" dirty="0" err="1" smtClean="0"/>
              <a:t>Astfel</a:t>
            </a:r>
            <a:r>
              <a:rPr lang="en-US" sz="3200" b="1" dirty="0" smtClean="0"/>
              <a:t>, </a:t>
            </a:r>
            <a:r>
              <a:rPr lang="en-US" sz="3200" b="1" dirty="0" err="1" smtClean="0"/>
              <a:t>atunci</a:t>
            </a:r>
            <a:r>
              <a:rPr lang="en-US" sz="3200" b="1" dirty="0" smtClean="0"/>
              <a:t> </a:t>
            </a:r>
            <a:r>
              <a:rPr lang="en-US" sz="3200" b="1" dirty="0" err="1" smtClean="0"/>
              <a:t>când</a:t>
            </a:r>
            <a:r>
              <a:rPr lang="en-US" sz="3200" b="1" dirty="0" smtClean="0"/>
              <a:t> </a:t>
            </a:r>
            <a:r>
              <a:rPr lang="en-US" sz="3200" b="1" dirty="0" err="1" smtClean="0"/>
              <a:t>acest</a:t>
            </a:r>
            <a:r>
              <a:rPr lang="en-US" sz="3200" b="1" dirty="0" smtClean="0"/>
              <a:t> </a:t>
            </a:r>
            <a:r>
              <a:rPr lang="en-US" sz="3200" b="1" dirty="0" err="1" smtClean="0"/>
              <a:t>drept</a:t>
            </a:r>
            <a:r>
              <a:rPr lang="en-US" sz="3200" b="1" dirty="0" smtClean="0"/>
              <a:t> </a:t>
            </a:r>
            <a:r>
              <a:rPr lang="en-US" sz="3200" b="1" dirty="0" err="1" smtClean="0"/>
              <a:t>este</a:t>
            </a:r>
            <a:r>
              <a:rPr lang="en-US" sz="3200" b="1" dirty="0" smtClean="0"/>
              <a:t> </a:t>
            </a:r>
            <a:r>
              <a:rPr lang="en-US" sz="3200" b="1" dirty="0" err="1" smtClean="0"/>
              <a:t>prezentat</a:t>
            </a:r>
            <a:r>
              <a:rPr lang="en-US" sz="3200" b="1" dirty="0" smtClean="0"/>
              <a:t> </a:t>
            </a:r>
            <a:r>
              <a:rPr lang="en-US" sz="3200" b="1" dirty="0" err="1" smtClean="0"/>
              <a:t>în</a:t>
            </a:r>
            <a:r>
              <a:rPr lang="en-US" sz="3200" b="1" dirty="0" smtClean="0"/>
              <a:t> </a:t>
            </a:r>
            <a:r>
              <a:rPr lang="en-US" sz="3200" b="1" dirty="0" err="1" smtClean="0"/>
              <a:t>cadrul</a:t>
            </a:r>
            <a:r>
              <a:rPr lang="en-US" sz="3200" b="1" dirty="0" smtClean="0"/>
              <a:t> </a:t>
            </a:r>
            <a:r>
              <a:rPr lang="en-US" sz="3200" b="1" dirty="0" err="1" smtClean="0"/>
              <a:t>materiei</a:t>
            </a:r>
            <a:r>
              <a:rPr lang="en-US" sz="3200" b="1" dirty="0" smtClean="0"/>
              <a:t> </a:t>
            </a:r>
            <a:r>
              <a:rPr lang="en-US" sz="3200" b="1" dirty="0" err="1" smtClean="0"/>
              <a:t>drepturilor</a:t>
            </a:r>
            <a:r>
              <a:rPr lang="en-US" sz="3200" b="1" dirty="0" smtClean="0"/>
              <a:t> </a:t>
            </a:r>
            <a:r>
              <a:rPr lang="en-US" sz="3200" b="1" dirty="0" err="1" smtClean="0"/>
              <a:t>reale</a:t>
            </a:r>
            <a:r>
              <a:rPr lang="en-US" sz="3200" b="1" dirty="0" smtClean="0"/>
              <a:t> </a:t>
            </a:r>
            <a:r>
              <a:rPr lang="en-US" sz="3200" b="1" dirty="0" err="1" smtClean="0"/>
              <a:t>principale</a:t>
            </a:r>
            <a:r>
              <a:rPr lang="en-US" sz="3200" b="1" dirty="0" smtClean="0"/>
              <a:t> (</a:t>
            </a:r>
            <a:r>
              <a:rPr lang="en-US" sz="3200" b="1" dirty="0" err="1" smtClean="0"/>
              <a:t>fiind</a:t>
            </a:r>
            <a:r>
              <a:rPr lang="en-US" sz="3200" b="1" dirty="0" smtClean="0"/>
              <a:t> </a:t>
            </a:r>
            <a:r>
              <a:rPr lang="en-US" sz="3200" b="1" dirty="0" err="1" smtClean="0"/>
              <a:t>analizată</a:t>
            </a:r>
            <a:r>
              <a:rPr lang="en-US" sz="3200" b="1" dirty="0" smtClean="0"/>
              <a:t> </a:t>
            </a:r>
            <a:r>
              <a:rPr lang="en-US" sz="3200" b="1" dirty="0" err="1" smtClean="0"/>
              <a:t>circulația</a:t>
            </a:r>
            <a:r>
              <a:rPr lang="en-US" sz="3200" b="1" dirty="0" smtClean="0"/>
              <a:t> </a:t>
            </a:r>
            <a:r>
              <a:rPr lang="en-US" sz="3200" b="1" dirty="0" err="1" smtClean="0"/>
              <a:t>juridică</a:t>
            </a:r>
            <a:r>
              <a:rPr lang="en-US" sz="3200" b="1" dirty="0" smtClean="0"/>
              <a:t> a </a:t>
            </a:r>
            <a:r>
              <a:rPr lang="en-US" sz="3200" b="1" dirty="0" err="1" smtClean="0"/>
              <a:t>imobilelor</a:t>
            </a:r>
            <a:r>
              <a:rPr lang="en-US" sz="3200" b="1" dirty="0" smtClean="0"/>
              <a:t> </a:t>
            </a:r>
            <a:r>
              <a:rPr lang="en-US" sz="3200" b="1" dirty="0" err="1" smtClean="0"/>
              <a:t>proprietate</a:t>
            </a:r>
            <a:r>
              <a:rPr lang="en-US" sz="3200" b="1" dirty="0" smtClean="0"/>
              <a:t> </a:t>
            </a:r>
            <a:r>
              <a:rPr lang="en-US" sz="3200" b="1" dirty="0" err="1" smtClean="0"/>
              <a:t>privată</a:t>
            </a:r>
            <a:r>
              <a:rPr lang="en-US" sz="3200" b="1" dirty="0" smtClean="0"/>
              <a:t>) </a:t>
            </a:r>
            <a:r>
              <a:rPr lang="en-US" sz="3200" b="1" dirty="0" err="1" smtClean="0"/>
              <a:t>definițiile</a:t>
            </a:r>
            <a:r>
              <a:rPr lang="en-US" sz="3200" b="1" dirty="0" smtClean="0"/>
              <a:t> se </a:t>
            </a:r>
            <a:r>
              <a:rPr lang="en-US" sz="3200" b="1" dirty="0" err="1" smtClean="0"/>
              <a:t>rezumă</a:t>
            </a:r>
            <a:r>
              <a:rPr lang="en-US" sz="3200" b="1" dirty="0" smtClean="0"/>
              <a:t> la </a:t>
            </a:r>
            <a:r>
              <a:rPr lang="en-US" sz="3200" b="1" dirty="0" err="1" smtClean="0"/>
              <a:t>precizarea</a:t>
            </a:r>
            <a:r>
              <a:rPr lang="en-US" sz="3200" b="1" dirty="0" smtClean="0"/>
              <a:t> </a:t>
            </a:r>
            <a:r>
              <a:rPr lang="en-US" sz="3200" b="1" dirty="0" err="1" smtClean="0"/>
              <a:t>faptului</a:t>
            </a:r>
            <a:r>
              <a:rPr lang="en-US" sz="3200" b="1" dirty="0" smtClean="0"/>
              <a:t> </a:t>
            </a:r>
            <a:r>
              <a:rPr lang="en-US" sz="3200" b="1" dirty="0" err="1" smtClean="0"/>
              <a:t>că</a:t>
            </a:r>
            <a:r>
              <a:rPr lang="en-US" sz="3200" b="1" dirty="0" smtClean="0"/>
              <a:t> </a:t>
            </a:r>
            <a:r>
              <a:rPr lang="en-US" sz="3200" b="1" dirty="0" err="1" smtClean="0"/>
              <a:t>reprezintă</a:t>
            </a:r>
            <a:r>
              <a:rPr lang="en-US" sz="3200" b="1" dirty="0" smtClean="0"/>
              <a:t> o </a:t>
            </a:r>
            <a:r>
              <a:rPr lang="en-US" sz="3200" b="1" i="1" dirty="0" err="1" smtClean="0"/>
              <a:t>limitare</a:t>
            </a:r>
            <a:r>
              <a:rPr lang="en-US" sz="3200" b="1" i="1" dirty="0" smtClean="0"/>
              <a:t> a </a:t>
            </a:r>
            <a:r>
              <a:rPr lang="en-US" sz="3200" b="1" i="1" dirty="0" err="1" smtClean="0"/>
              <a:t>atributului</a:t>
            </a:r>
            <a:r>
              <a:rPr lang="en-US" sz="3200" b="1" i="1" dirty="0" smtClean="0"/>
              <a:t> </a:t>
            </a:r>
            <a:r>
              <a:rPr lang="en-US" sz="3200" b="1" i="1" dirty="0" err="1" smtClean="0"/>
              <a:t>dispoziției</a:t>
            </a:r>
            <a:r>
              <a:rPr lang="en-US" sz="3200" b="1" i="1" dirty="0" smtClean="0"/>
              <a:t> </a:t>
            </a:r>
            <a:r>
              <a:rPr lang="en-US" sz="3200" b="1" i="1" dirty="0" err="1" smtClean="0"/>
              <a:t>juridice</a:t>
            </a:r>
            <a:r>
              <a:rPr lang="en-US" sz="3200" b="1" i="1" dirty="0" smtClean="0"/>
              <a:t> </a:t>
            </a:r>
            <a:r>
              <a:rPr lang="en-US" sz="3200" b="1" i="1" dirty="0" err="1" smtClean="0"/>
              <a:t>în</a:t>
            </a:r>
            <a:r>
              <a:rPr lang="en-US" sz="3200" b="1" i="1" dirty="0" smtClean="0"/>
              <a:t> </a:t>
            </a:r>
            <a:r>
              <a:rPr lang="en-US" sz="3200" b="1" i="1" dirty="0" err="1" smtClean="0"/>
              <a:t>ceea</a:t>
            </a:r>
            <a:r>
              <a:rPr lang="en-US" sz="3200" b="1" i="1" dirty="0" smtClean="0"/>
              <a:t> </a:t>
            </a:r>
            <a:r>
              <a:rPr lang="en-US" sz="3200" b="1" i="1" dirty="0" err="1" smtClean="0"/>
              <a:t>ce</a:t>
            </a:r>
            <a:r>
              <a:rPr lang="en-US" sz="3200" b="1" i="1" dirty="0" smtClean="0"/>
              <a:t> </a:t>
            </a:r>
            <a:r>
              <a:rPr lang="en-US" sz="3200" b="1" i="1" dirty="0" err="1" smtClean="0"/>
              <a:t>privește</a:t>
            </a:r>
            <a:r>
              <a:rPr lang="en-US" sz="3200" b="1" i="1" dirty="0" smtClean="0"/>
              <a:t> </a:t>
            </a:r>
            <a:r>
              <a:rPr lang="en-US" sz="3200" b="1" i="1" dirty="0" err="1" smtClean="0"/>
              <a:t>înstrăinarea</a:t>
            </a:r>
            <a:r>
              <a:rPr lang="en-US" sz="3200" b="1" i="1" dirty="0" smtClean="0"/>
              <a:t> </a:t>
            </a:r>
            <a:r>
              <a:rPr lang="en-US" sz="3200" b="1" i="1" dirty="0" err="1" smtClean="0"/>
              <a:t>prin</a:t>
            </a:r>
            <a:r>
              <a:rPr lang="en-US" sz="3200" b="1" i="1" dirty="0" smtClean="0"/>
              <a:t> </a:t>
            </a:r>
            <a:r>
              <a:rPr lang="en-US" sz="3200" b="1" i="1" dirty="0" err="1" smtClean="0"/>
              <a:t>vânzare</a:t>
            </a:r>
            <a:r>
              <a:rPr lang="en-US" sz="3200" b="1" i="1" dirty="0" smtClean="0"/>
              <a:t> a </a:t>
            </a:r>
            <a:r>
              <a:rPr lang="en-US" sz="3200" b="1" i="1" dirty="0" err="1" smtClean="0"/>
              <a:t>anumitor</a:t>
            </a:r>
            <a:r>
              <a:rPr lang="en-US" sz="3200" b="1" i="1" dirty="0" smtClean="0"/>
              <a:t> </a:t>
            </a:r>
            <a:r>
              <a:rPr lang="en-US" sz="3200" b="1" i="1" dirty="0" err="1" smtClean="0"/>
              <a:t>bunuri</a:t>
            </a:r>
            <a:r>
              <a:rPr lang="en-US" sz="3200" b="1" i="1" dirty="0" smtClean="0"/>
              <a:t> </a:t>
            </a:r>
            <a:r>
              <a:rPr lang="en-US" sz="3200" b="1" i="1" dirty="0" err="1" smtClean="0"/>
              <a:t>imobile</a:t>
            </a:r>
            <a:endParaRPr lang="en-US" sz="32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858000"/>
          </a:xfrm>
        </p:spPr>
        <p:txBody>
          <a:bodyPr>
            <a:normAutofit/>
          </a:bodyPr>
          <a:lstStyle/>
          <a:p>
            <a:pPr>
              <a:buNone/>
            </a:pPr>
            <a:r>
              <a:rPr lang="en-US" sz="3400" b="1" dirty="0" err="1" smtClean="0"/>
              <a:t>În</a:t>
            </a:r>
            <a:r>
              <a:rPr lang="en-US" sz="3400" b="1" dirty="0" smtClean="0"/>
              <a:t> </a:t>
            </a:r>
            <a:r>
              <a:rPr lang="en-US" sz="3400" b="1" dirty="0" err="1" smtClean="0"/>
              <a:t>schimb</a:t>
            </a:r>
            <a:r>
              <a:rPr lang="en-US" sz="3400" b="1" dirty="0" smtClean="0"/>
              <a:t>, </a:t>
            </a:r>
            <a:r>
              <a:rPr lang="en-US" sz="3400" b="1" dirty="0" err="1" smtClean="0"/>
              <a:t>atunci</a:t>
            </a:r>
            <a:r>
              <a:rPr lang="en-US" sz="3400" b="1" dirty="0" smtClean="0"/>
              <a:t> </a:t>
            </a:r>
            <a:r>
              <a:rPr lang="en-US" sz="3400" b="1" dirty="0" err="1" smtClean="0"/>
              <a:t>când</a:t>
            </a:r>
            <a:r>
              <a:rPr lang="en-US" sz="3400" b="1" dirty="0" smtClean="0"/>
              <a:t> </a:t>
            </a:r>
            <a:r>
              <a:rPr lang="en-US" sz="3400" b="1" dirty="0" err="1" smtClean="0"/>
              <a:t>dreptul</a:t>
            </a:r>
            <a:r>
              <a:rPr lang="en-US" sz="3400" b="1" dirty="0" smtClean="0"/>
              <a:t> de </a:t>
            </a:r>
            <a:r>
              <a:rPr lang="en-US" sz="3400" b="1" dirty="0" err="1" smtClean="0"/>
              <a:t>preempțiune</a:t>
            </a:r>
            <a:r>
              <a:rPr lang="en-US" sz="3400" b="1" dirty="0" smtClean="0"/>
              <a:t> </a:t>
            </a:r>
            <a:r>
              <a:rPr lang="en-US" sz="3400" b="1" dirty="0" err="1" smtClean="0"/>
              <a:t>este</a:t>
            </a:r>
            <a:r>
              <a:rPr lang="en-US" sz="3400" b="1" dirty="0" smtClean="0"/>
              <a:t> </a:t>
            </a:r>
            <a:r>
              <a:rPr lang="en-US" sz="3400" b="1" dirty="0" err="1" smtClean="0"/>
              <a:t>studiat</a:t>
            </a:r>
            <a:r>
              <a:rPr lang="en-US" sz="3400" b="1" dirty="0" smtClean="0"/>
              <a:t> </a:t>
            </a:r>
            <a:r>
              <a:rPr lang="en-US" sz="3400" b="1" dirty="0" err="1" smtClean="0"/>
              <a:t>în</a:t>
            </a:r>
            <a:r>
              <a:rPr lang="en-US" sz="3400" b="1" dirty="0" smtClean="0"/>
              <a:t> </a:t>
            </a:r>
            <a:r>
              <a:rPr lang="en-US" sz="3400" b="1" dirty="0" err="1" smtClean="0"/>
              <a:t>cadrul</a:t>
            </a:r>
            <a:r>
              <a:rPr lang="en-US" sz="3400" b="1" dirty="0" smtClean="0"/>
              <a:t> </a:t>
            </a:r>
            <a:r>
              <a:rPr lang="en-US" sz="3400" b="1" dirty="0" err="1" smtClean="0"/>
              <a:t>materiei</a:t>
            </a:r>
            <a:r>
              <a:rPr lang="en-US" sz="3400" b="1" dirty="0" smtClean="0"/>
              <a:t> </a:t>
            </a:r>
            <a:r>
              <a:rPr lang="en-US" sz="3400" b="1" dirty="0" err="1" smtClean="0"/>
              <a:t>referitoare</a:t>
            </a:r>
            <a:r>
              <a:rPr lang="en-US" sz="3400" b="1" dirty="0" smtClean="0"/>
              <a:t> la </a:t>
            </a:r>
            <a:r>
              <a:rPr lang="en-US" sz="3400" b="1" dirty="0" err="1" smtClean="0"/>
              <a:t>contracte</a:t>
            </a:r>
            <a:r>
              <a:rPr lang="en-US" sz="3400" b="1" dirty="0" smtClean="0"/>
              <a:t> </a:t>
            </a:r>
            <a:r>
              <a:rPr lang="en-US" sz="3400" b="1" dirty="0" err="1" smtClean="0"/>
              <a:t>civile</a:t>
            </a:r>
            <a:r>
              <a:rPr lang="en-US" sz="3400" b="1" dirty="0" smtClean="0"/>
              <a:t>, </a:t>
            </a:r>
            <a:r>
              <a:rPr lang="en-US" sz="3400" b="1" dirty="0" err="1" smtClean="0"/>
              <a:t>mai</a:t>
            </a:r>
            <a:r>
              <a:rPr lang="en-US" sz="3400" b="1" dirty="0" smtClean="0"/>
              <a:t>  </a:t>
            </a:r>
            <a:r>
              <a:rPr lang="en-US" sz="3400" b="1" dirty="0" err="1" smtClean="0"/>
              <a:t>precis</a:t>
            </a:r>
            <a:r>
              <a:rPr lang="en-US" sz="3400" b="1" dirty="0" smtClean="0"/>
              <a:t> la </a:t>
            </a:r>
            <a:r>
              <a:rPr lang="en-US" sz="3400" b="1" dirty="0" err="1" smtClean="0"/>
              <a:t>cea</a:t>
            </a:r>
            <a:r>
              <a:rPr lang="en-US" sz="3400" b="1" dirty="0" smtClean="0"/>
              <a:t> </a:t>
            </a:r>
            <a:r>
              <a:rPr lang="en-US" sz="3400" b="1" dirty="0" err="1" smtClean="0"/>
              <a:t>referitoare</a:t>
            </a:r>
            <a:r>
              <a:rPr lang="en-US" sz="3400" b="1" dirty="0" smtClean="0"/>
              <a:t> la </a:t>
            </a:r>
            <a:r>
              <a:rPr lang="en-US" sz="3400" b="1" dirty="0" err="1" smtClean="0"/>
              <a:t>consimțământul</a:t>
            </a:r>
            <a:r>
              <a:rPr lang="en-US" sz="3400" b="1" dirty="0" smtClean="0"/>
              <a:t> din </a:t>
            </a:r>
            <a:r>
              <a:rPr lang="en-US" sz="3400" b="1" dirty="0" err="1" smtClean="0"/>
              <a:t>contractele</a:t>
            </a:r>
            <a:r>
              <a:rPr lang="en-US" sz="3400" b="1" dirty="0" smtClean="0"/>
              <a:t> de </a:t>
            </a:r>
            <a:r>
              <a:rPr lang="en-US" sz="3400" b="1" dirty="0" err="1" smtClean="0"/>
              <a:t>vânzare</a:t>
            </a:r>
            <a:r>
              <a:rPr lang="en-US" sz="3400" b="1" dirty="0" smtClean="0"/>
              <a:t>,  </a:t>
            </a:r>
            <a:r>
              <a:rPr lang="en-US" sz="3400" b="1" dirty="0" err="1" smtClean="0"/>
              <a:t>prezentarea</a:t>
            </a:r>
            <a:r>
              <a:rPr lang="en-US" sz="3400" b="1" dirty="0" smtClean="0"/>
              <a:t> se </a:t>
            </a:r>
            <a:r>
              <a:rPr lang="en-US" sz="3400" b="1" dirty="0" err="1" smtClean="0"/>
              <a:t>axează</a:t>
            </a:r>
            <a:r>
              <a:rPr lang="en-US" sz="3400" b="1" dirty="0" smtClean="0"/>
              <a:t> </a:t>
            </a:r>
            <a:r>
              <a:rPr lang="en-US" sz="3400" b="1" dirty="0" err="1" smtClean="0"/>
              <a:t>mai</a:t>
            </a:r>
            <a:r>
              <a:rPr lang="en-US" sz="3400" b="1" dirty="0" smtClean="0"/>
              <a:t> </a:t>
            </a:r>
            <a:r>
              <a:rPr lang="en-US" sz="3400" b="1" dirty="0" err="1" smtClean="0"/>
              <a:t>mult</a:t>
            </a:r>
            <a:r>
              <a:rPr lang="en-US" sz="3400" b="1" dirty="0" smtClean="0"/>
              <a:t> </a:t>
            </a:r>
            <a:r>
              <a:rPr lang="en-US" sz="3400" b="1" dirty="0" err="1" smtClean="0"/>
              <a:t>pe</a:t>
            </a:r>
            <a:r>
              <a:rPr lang="en-US" sz="3400" b="1" dirty="0" smtClean="0"/>
              <a:t> </a:t>
            </a:r>
            <a:r>
              <a:rPr lang="en-US" sz="3400" b="1" dirty="0" err="1" smtClean="0"/>
              <a:t>conținutul</a:t>
            </a:r>
            <a:r>
              <a:rPr lang="en-US" sz="3400" b="1" dirty="0" smtClean="0"/>
              <a:t> </a:t>
            </a:r>
            <a:r>
              <a:rPr lang="en-US" sz="3400" b="1" dirty="0" err="1" smtClean="0"/>
              <a:t>dreptului</a:t>
            </a:r>
            <a:r>
              <a:rPr lang="en-US" sz="3400" b="1" dirty="0" smtClean="0"/>
              <a:t> de </a:t>
            </a:r>
            <a:r>
              <a:rPr lang="en-US" sz="3400" b="1" dirty="0" err="1" smtClean="0"/>
              <a:t>preempțiune</a:t>
            </a:r>
            <a:r>
              <a:rPr lang="en-US" sz="3400" b="1" dirty="0" smtClean="0"/>
              <a:t> </a:t>
            </a:r>
            <a:r>
              <a:rPr lang="en-US" sz="3400" b="1" dirty="0" err="1" smtClean="0"/>
              <a:t>și</a:t>
            </a:r>
            <a:r>
              <a:rPr lang="en-US" sz="3400" b="1" dirty="0" smtClean="0"/>
              <a:t> </a:t>
            </a:r>
            <a:r>
              <a:rPr lang="en-US" sz="3400" b="1" dirty="0" err="1" smtClean="0"/>
              <a:t>pe</a:t>
            </a:r>
            <a:r>
              <a:rPr lang="en-US" sz="3400" b="1" dirty="0" smtClean="0"/>
              <a:t> </a:t>
            </a:r>
            <a:r>
              <a:rPr lang="en-US" sz="3400" b="1" dirty="0" err="1" smtClean="0"/>
              <a:t>ceea</a:t>
            </a:r>
            <a:r>
              <a:rPr lang="en-US" sz="3400" b="1" dirty="0" smtClean="0"/>
              <a:t> </a:t>
            </a:r>
            <a:r>
              <a:rPr lang="en-US" sz="3400" b="1" dirty="0" err="1" smtClean="0"/>
              <a:t>ce</a:t>
            </a:r>
            <a:r>
              <a:rPr lang="en-US" sz="3400" b="1" dirty="0" smtClean="0"/>
              <a:t> </a:t>
            </a:r>
            <a:r>
              <a:rPr lang="en-US" sz="3400" b="1" dirty="0" err="1" smtClean="0"/>
              <a:t>presupune</a:t>
            </a:r>
            <a:r>
              <a:rPr lang="en-US" sz="3400" b="1" dirty="0" smtClean="0"/>
              <a:t> </a:t>
            </a:r>
            <a:r>
              <a:rPr lang="en-US" sz="3400" b="1" dirty="0" err="1" smtClean="0"/>
              <a:t>exercitarea</a:t>
            </a:r>
            <a:r>
              <a:rPr lang="en-US" sz="3400" b="1" dirty="0" smtClean="0"/>
              <a:t> </a:t>
            </a:r>
            <a:r>
              <a:rPr lang="en-US" sz="3400" b="1" dirty="0" err="1" smtClean="0"/>
              <a:t>lui</a:t>
            </a:r>
            <a:r>
              <a:rPr lang="en-US" sz="3400" b="1" dirty="0" smtClean="0"/>
              <a:t> </a:t>
            </a:r>
            <a:r>
              <a:rPr lang="en-US" sz="3400" b="1" dirty="0" err="1" smtClean="0"/>
              <a:t>în</a:t>
            </a:r>
            <a:r>
              <a:rPr lang="en-US" sz="3400" b="1" dirty="0" smtClean="0"/>
              <a:t> mod </a:t>
            </a:r>
            <a:r>
              <a:rPr lang="en-US" sz="3400" b="1" dirty="0" err="1" smtClean="0"/>
              <a:t>efectiv</a:t>
            </a:r>
            <a:r>
              <a:rPr lang="en-US" sz="3400" b="1" dirty="0" smtClean="0"/>
              <a:t>..</a:t>
            </a:r>
            <a:r>
              <a:rPr lang="en-US" sz="3400" b="1" dirty="0" err="1" smtClean="0"/>
              <a:t>Astfel</a:t>
            </a:r>
            <a:r>
              <a:rPr lang="en-US" sz="3400" b="1" dirty="0" smtClean="0"/>
              <a:t>, </a:t>
            </a:r>
            <a:r>
              <a:rPr lang="en-US" sz="3400" b="1" dirty="0" err="1" smtClean="0"/>
              <a:t>dreptul</a:t>
            </a:r>
            <a:r>
              <a:rPr lang="en-US" sz="3400" b="1" dirty="0" smtClean="0"/>
              <a:t> de </a:t>
            </a:r>
            <a:r>
              <a:rPr lang="en-US" sz="3400" b="1" dirty="0" err="1" smtClean="0"/>
              <a:t>preempțiune</a:t>
            </a:r>
            <a:r>
              <a:rPr lang="en-US" sz="3400" b="1" dirty="0" smtClean="0"/>
              <a:t> a </a:t>
            </a:r>
            <a:r>
              <a:rPr lang="en-US" sz="3400" b="1" dirty="0" err="1" smtClean="0"/>
              <a:t>fost</a:t>
            </a:r>
            <a:r>
              <a:rPr lang="en-US" sz="3400" b="1" dirty="0" smtClean="0"/>
              <a:t> </a:t>
            </a:r>
            <a:r>
              <a:rPr lang="en-US" sz="3400" b="1" dirty="0" err="1" smtClean="0"/>
              <a:t>definit</a:t>
            </a:r>
            <a:r>
              <a:rPr lang="en-US" sz="3400" b="1" dirty="0" smtClean="0"/>
              <a:t> </a:t>
            </a:r>
            <a:r>
              <a:rPr lang="en-US" sz="3400" b="1" dirty="0" err="1" smtClean="0"/>
              <a:t>în</a:t>
            </a:r>
            <a:r>
              <a:rPr lang="en-US" sz="3400" b="1" dirty="0" smtClean="0"/>
              <a:t> </a:t>
            </a:r>
            <a:r>
              <a:rPr lang="en-US" sz="3400" b="1" dirty="0" err="1" smtClean="0"/>
              <a:t>doctrină</a:t>
            </a:r>
            <a:r>
              <a:rPr lang="en-US" sz="3400" b="1" dirty="0" smtClean="0"/>
              <a:t> ca </a:t>
            </a:r>
            <a:r>
              <a:rPr lang="en-US" sz="3400" b="1" dirty="0" err="1" smtClean="0"/>
              <a:t>fiind</a:t>
            </a:r>
            <a:r>
              <a:rPr lang="en-US" sz="3400" b="1" dirty="0" smtClean="0"/>
              <a:t> </a:t>
            </a:r>
            <a:r>
              <a:rPr lang="en-US" sz="3400" b="1" i="1" dirty="0" smtClean="0"/>
              <a:t>un </a:t>
            </a:r>
            <a:r>
              <a:rPr lang="en-US" sz="3400" b="1" i="1" dirty="0" err="1" smtClean="0"/>
              <a:t>drept</a:t>
            </a:r>
            <a:r>
              <a:rPr lang="en-US" sz="3400" b="1" i="1" dirty="0" smtClean="0"/>
              <a:t> </a:t>
            </a:r>
            <a:r>
              <a:rPr lang="en-US" sz="3400" b="1" i="1" dirty="0" err="1" smtClean="0"/>
              <a:t>prioritar</a:t>
            </a:r>
            <a:r>
              <a:rPr lang="en-US" sz="3400" b="1" i="1" dirty="0" smtClean="0"/>
              <a:t> </a:t>
            </a:r>
            <a:r>
              <a:rPr lang="en-US" sz="3400" b="1" i="1" dirty="0" err="1" smtClean="0"/>
              <a:t>recunoscut</a:t>
            </a:r>
            <a:r>
              <a:rPr lang="en-US" sz="3400" b="1" i="1" dirty="0" smtClean="0"/>
              <a:t> </a:t>
            </a:r>
            <a:r>
              <a:rPr lang="en-US" sz="3400" b="1" i="1" dirty="0" err="1" smtClean="0"/>
              <a:t>anumitor</a:t>
            </a:r>
            <a:r>
              <a:rPr lang="en-US" sz="3400" b="1" i="1" dirty="0" smtClean="0"/>
              <a:t> </a:t>
            </a:r>
            <a:r>
              <a:rPr lang="en-US" sz="3400" b="1" i="1" dirty="0" err="1" smtClean="0"/>
              <a:t>categorii</a:t>
            </a:r>
            <a:r>
              <a:rPr lang="en-US" sz="3400" b="1" i="1" dirty="0" smtClean="0"/>
              <a:t> de </a:t>
            </a:r>
            <a:r>
              <a:rPr lang="en-US" sz="3400" b="1" i="1" dirty="0" err="1" smtClean="0"/>
              <a:t>persoane</a:t>
            </a:r>
            <a:endParaRPr lang="en-US" sz="34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629400"/>
          </a:xfrm>
        </p:spPr>
        <p:txBody>
          <a:bodyPr>
            <a:normAutofit/>
          </a:bodyPr>
          <a:lstStyle/>
          <a:p>
            <a:pPr>
              <a:buNone/>
            </a:pPr>
            <a:r>
              <a:rPr lang="en-US" sz="4100" b="1" dirty="0" err="1" smtClean="0"/>
              <a:t>Dreptul</a:t>
            </a:r>
            <a:r>
              <a:rPr lang="en-US" sz="4100" b="1" dirty="0" smtClean="0"/>
              <a:t> de </a:t>
            </a:r>
            <a:r>
              <a:rPr lang="en-US" sz="4100" b="1" dirty="0" err="1" smtClean="0"/>
              <a:t>preempțiune</a:t>
            </a:r>
            <a:r>
              <a:rPr lang="en-US" sz="4100" b="1" dirty="0" smtClean="0"/>
              <a:t> </a:t>
            </a:r>
            <a:r>
              <a:rPr lang="en-US" sz="4100" b="1" dirty="0" err="1" smtClean="0"/>
              <a:t>poate</a:t>
            </a:r>
            <a:r>
              <a:rPr lang="en-US" sz="4100" b="1" dirty="0" smtClean="0"/>
              <a:t> </a:t>
            </a:r>
            <a:r>
              <a:rPr lang="en-US" sz="4100" b="1" dirty="0" err="1" smtClean="0"/>
              <a:t>fi</a:t>
            </a:r>
            <a:r>
              <a:rPr lang="en-US" sz="4100" b="1" dirty="0" smtClean="0"/>
              <a:t> </a:t>
            </a:r>
            <a:r>
              <a:rPr lang="en-US" sz="4100" b="1" dirty="0" err="1" smtClean="0"/>
              <a:t>definit</a:t>
            </a:r>
            <a:r>
              <a:rPr lang="en-US" sz="4100" b="1" dirty="0" smtClean="0"/>
              <a:t> ca </a:t>
            </a:r>
            <a:r>
              <a:rPr lang="en-US" sz="4100" b="1" dirty="0" err="1" smtClean="0"/>
              <a:t>fiind</a:t>
            </a:r>
            <a:r>
              <a:rPr lang="en-US" sz="4100" b="1" dirty="0" smtClean="0"/>
              <a:t> </a:t>
            </a:r>
            <a:r>
              <a:rPr lang="en-US" sz="4100" b="1" dirty="0" err="1" smtClean="0"/>
              <a:t>acel</a:t>
            </a:r>
            <a:r>
              <a:rPr lang="en-US" sz="4100" b="1" dirty="0" smtClean="0"/>
              <a:t> </a:t>
            </a:r>
            <a:r>
              <a:rPr lang="en-US" sz="4100" b="1" dirty="0" err="1" smtClean="0"/>
              <a:t>drept</a:t>
            </a:r>
            <a:r>
              <a:rPr lang="en-US" sz="4100" b="1" dirty="0" smtClean="0"/>
              <a:t> legal </a:t>
            </a:r>
            <a:r>
              <a:rPr lang="en-US" sz="4100" b="1" dirty="0" err="1" smtClean="0"/>
              <a:t>sau</a:t>
            </a:r>
            <a:r>
              <a:rPr lang="en-US" sz="4100" b="1" dirty="0" smtClean="0"/>
              <a:t> </a:t>
            </a:r>
            <a:r>
              <a:rPr lang="en-US" sz="4100" b="1" dirty="0" err="1" smtClean="0"/>
              <a:t>convențional</a:t>
            </a:r>
            <a:r>
              <a:rPr lang="en-US" sz="4100" b="1" dirty="0" smtClean="0"/>
              <a:t> care </a:t>
            </a:r>
            <a:r>
              <a:rPr lang="en-US" sz="4100" b="1" dirty="0" err="1" smtClean="0"/>
              <a:t>conferă</a:t>
            </a:r>
            <a:r>
              <a:rPr lang="en-US" sz="4100" b="1" dirty="0" smtClean="0"/>
              <a:t> </a:t>
            </a:r>
            <a:r>
              <a:rPr lang="en-US" sz="4100" b="1" dirty="0" err="1" smtClean="0"/>
              <a:t>titularului</a:t>
            </a:r>
            <a:r>
              <a:rPr lang="en-US" sz="4100" b="1" dirty="0" smtClean="0"/>
              <a:t> </a:t>
            </a:r>
            <a:r>
              <a:rPr lang="en-US" sz="4100" b="1" dirty="0" err="1" smtClean="0"/>
              <a:t>său</a:t>
            </a:r>
            <a:r>
              <a:rPr lang="en-US" sz="4100" b="1" dirty="0" smtClean="0"/>
              <a:t> (</a:t>
            </a:r>
            <a:r>
              <a:rPr lang="en-US" sz="4100" b="1" dirty="0" err="1" smtClean="0"/>
              <a:t>ce</a:t>
            </a:r>
            <a:r>
              <a:rPr lang="en-US" sz="4100" b="1" dirty="0" smtClean="0"/>
              <a:t> </a:t>
            </a:r>
            <a:r>
              <a:rPr lang="en-US" sz="4100" b="1" dirty="0" err="1" smtClean="0"/>
              <a:t>poarta</a:t>
            </a:r>
            <a:r>
              <a:rPr lang="en-US" sz="4100" b="1" dirty="0" smtClean="0"/>
              <a:t> </a:t>
            </a:r>
            <a:r>
              <a:rPr lang="en-US" sz="4100" b="1" dirty="0" err="1" smtClean="0"/>
              <a:t>denumirea</a:t>
            </a:r>
            <a:r>
              <a:rPr lang="en-US" sz="4100" b="1" dirty="0" smtClean="0"/>
              <a:t> de preemptor) </a:t>
            </a:r>
            <a:r>
              <a:rPr lang="en-US" sz="4100" b="1" dirty="0" err="1" smtClean="0"/>
              <a:t>preferință</a:t>
            </a:r>
            <a:r>
              <a:rPr lang="en-US" sz="4100" b="1" dirty="0" smtClean="0"/>
              <a:t> (</a:t>
            </a:r>
            <a:r>
              <a:rPr lang="en-US" sz="4100" b="1" dirty="0" err="1" smtClean="0"/>
              <a:t>prioritate</a:t>
            </a:r>
            <a:r>
              <a:rPr lang="en-US" sz="4100" b="1" dirty="0" smtClean="0"/>
              <a:t>) </a:t>
            </a:r>
            <a:r>
              <a:rPr lang="en-US" sz="4100" b="1" dirty="0" err="1" smtClean="0"/>
              <a:t>față</a:t>
            </a:r>
            <a:r>
              <a:rPr lang="en-US" sz="4100" b="1" dirty="0" smtClean="0"/>
              <a:t> de </a:t>
            </a:r>
            <a:r>
              <a:rPr lang="en-US" sz="4100" b="1" dirty="0" err="1" smtClean="0"/>
              <a:t>alte</a:t>
            </a:r>
            <a:r>
              <a:rPr lang="en-US" sz="4100" b="1" dirty="0" smtClean="0"/>
              <a:t> </a:t>
            </a:r>
            <a:r>
              <a:rPr lang="en-US" sz="4100" b="1" dirty="0" err="1" smtClean="0"/>
              <a:t>persoane</a:t>
            </a:r>
            <a:r>
              <a:rPr lang="en-US" sz="4100" b="1" dirty="0" smtClean="0"/>
              <a:t>,  la </a:t>
            </a:r>
            <a:r>
              <a:rPr lang="en-US" sz="4100" b="1" dirty="0" err="1" smtClean="0"/>
              <a:t>cumpărarea</a:t>
            </a:r>
            <a:r>
              <a:rPr lang="en-US" sz="4100" b="1" dirty="0" smtClean="0"/>
              <a:t> </a:t>
            </a:r>
            <a:r>
              <a:rPr lang="en-US" sz="4100" b="1" dirty="0" err="1" smtClean="0"/>
              <a:t>unui</a:t>
            </a:r>
            <a:r>
              <a:rPr lang="en-US" sz="4100" b="1" dirty="0" smtClean="0"/>
              <a:t> bun, la </a:t>
            </a:r>
            <a:r>
              <a:rPr lang="en-US" sz="4100" b="1" dirty="0" err="1" smtClean="0"/>
              <a:t>preț</a:t>
            </a:r>
            <a:r>
              <a:rPr lang="en-US" sz="4100" b="1" dirty="0" smtClean="0"/>
              <a:t> </a:t>
            </a:r>
            <a:r>
              <a:rPr lang="en-US" sz="4100" b="1" dirty="0" err="1" smtClean="0"/>
              <a:t>egal</a:t>
            </a:r>
            <a:r>
              <a:rPr lang="en-US" sz="4100" b="1" dirty="0" smtClean="0"/>
              <a:t>, </a:t>
            </a:r>
            <a:r>
              <a:rPr lang="en-US" sz="4100" b="1" dirty="0" err="1" smtClean="0"/>
              <a:t>atunci</a:t>
            </a:r>
            <a:r>
              <a:rPr lang="en-US" sz="4100" b="1" dirty="0" smtClean="0"/>
              <a:t> </a:t>
            </a:r>
            <a:r>
              <a:rPr lang="en-US" sz="4100" b="1" dirty="0" err="1" smtClean="0"/>
              <a:t>când</a:t>
            </a:r>
            <a:r>
              <a:rPr lang="en-US" sz="4100" b="1" dirty="0" smtClean="0"/>
              <a:t> </a:t>
            </a:r>
            <a:r>
              <a:rPr lang="en-US" sz="4100" b="1" dirty="0" err="1" smtClean="0"/>
              <a:t>proprietarul</a:t>
            </a:r>
            <a:r>
              <a:rPr lang="en-US" sz="4100" b="1" dirty="0" smtClean="0"/>
              <a:t> </a:t>
            </a:r>
            <a:r>
              <a:rPr lang="en-US" sz="4100" b="1" dirty="0" err="1" smtClean="0"/>
              <a:t>bunului</a:t>
            </a:r>
            <a:r>
              <a:rPr lang="en-US" sz="4100" b="1" dirty="0" smtClean="0"/>
              <a:t> decide </a:t>
            </a:r>
            <a:r>
              <a:rPr lang="en-US" sz="4100" b="1" dirty="0" err="1" smtClean="0"/>
              <a:t>să</a:t>
            </a:r>
            <a:r>
              <a:rPr lang="en-US" sz="4100" b="1" dirty="0" smtClean="0"/>
              <a:t>-l </a:t>
            </a:r>
            <a:r>
              <a:rPr lang="en-US" sz="4100" b="1" dirty="0" err="1" smtClean="0"/>
              <a:t>vândă</a:t>
            </a:r>
            <a:r>
              <a:rPr lang="en-US" sz="4100" b="1" dirty="0" smtClean="0"/>
              <a:t>.</a:t>
            </a:r>
          </a:p>
          <a:p>
            <a:pPr>
              <a:buNone/>
            </a:pPr>
            <a:endParaRPr lang="en-US" sz="3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D</a:t>
            </a:r>
            <a:r>
              <a:rPr lang="ro-RO" i="1" dirty="0" smtClean="0"/>
              <a:t>isimilare lingvistcă consonantică</a:t>
            </a:r>
            <a:endParaRPr lang="en-US" dirty="0"/>
          </a:p>
        </p:txBody>
      </p:sp>
      <p:sp>
        <p:nvSpPr>
          <p:cNvPr id="3" name="Content Placeholder 2"/>
          <p:cNvSpPr>
            <a:spLocks noGrp="1"/>
          </p:cNvSpPr>
          <p:nvPr>
            <p:ph idx="1"/>
          </p:nvPr>
        </p:nvSpPr>
        <p:spPr>
          <a:xfrm>
            <a:off x="457200" y="1371600"/>
            <a:ext cx="8229600" cy="5486400"/>
          </a:xfrm>
        </p:spPr>
        <p:txBody>
          <a:bodyPr>
            <a:noAutofit/>
          </a:bodyPr>
          <a:lstStyle/>
          <a:p>
            <a:pPr>
              <a:buNone/>
            </a:pPr>
            <a:r>
              <a:rPr lang="ro-RO" sz="3000" b="1" dirty="0" smtClean="0"/>
              <a:t>Acest proces presupune  un accident fonetic, în cadrul căruia, același sunet apare de două ori în același context fonetic. Se poate întâmpla ca fenomenul să fie resimțit de către vorbitori ca fiind stânjenitor din punct de vedere articulatoriu. Se recurge, astfel, la o simplificare ce constă în modificarea uneia dintre cele două apariții ale sunetului (spre exemplu,  </a:t>
            </a:r>
            <a:r>
              <a:rPr lang="ro-RO" sz="3000" b="1" i="1" dirty="0" smtClean="0"/>
              <a:t>proprietate- propietate, prompt- promt, preempțiune- preemțiune</a:t>
            </a:r>
            <a:r>
              <a:rPr lang="ro-RO" sz="3000" b="1" dirty="0" smtClean="0"/>
              <a:t>)</a:t>
            </a:r>
            <a:r>
              <a:rPr lang="en-US" sz="3000" b="1" dirty="0" smtClean="0"/>
              <a:t>.</a:t>
            </a:r>
            <a:endParaRPr lang="en-US" sz="3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1000"/>
            <a:ext cx="6400800" cy="6477000"/>
          </a:xfrm>
        </p:spPr>
        <p:txBody>
          <a:bodyPr>
            <a:normAutofit/>
          </a:bodyPr>
          <a:lstStyle/>
          <a:p>
            <a:r>
              <a:rPr lang="ro-RO" sz="3600" b="1" dirty="0" smtClean="0"/>
              <a:t>,,</a:t>
            </a:r>
            <a:r>
              <a:rPr lang="ro-RO" sz="3600" b="1" i="1" dirty="0" smtClean="0"/>
              <a:t> Biblia este un veșnic izvor de învățăminte teologice și morale, o sursă de inspirație pentru diferitele științe, privite sub aspectul lor de instrumente de cunoaștere. [...] Biblia este cel mai sigur și fidel </a:t>
            </a:r>
            <a:r>
              <a:rPr lang="en-US" sz="3600" b="1" i="1" dirty="0" smtClean="0"/>
              <a:t>&lt;&lt;</a:t>
            </a:r>
            <a:r>
              <a:rPr lang="ro-RO" sz="3600" b="1" i="1" dirty="0" smtClean="0"/>
              <a:t>îndrumător&gt;&gt; al ființei noastre în aspirația ei către transcendent”</a:t>
            </a:r>
            <a:r>
              <a:rPr lang="en-US" sz="3600" b="1" i="1" dirty="0" smtClean="0"/>
              <a:t>.</a:t>
            </a:r>
            <a:endParaRPr lang="en-US" sz="3600" b="1" dirty="0"/>
          </a:p>
        </p:txBody>
      </p:sp>
      <p:sp>
        <p:nvSpPr>
          <p:cNvPr id="4" name="Title 3"/>
          <p:cNvSpPr>
            <a:spLocks noGrp="1"/>
          </p:cNvSpPr>
          <p:nvPr>
            <p:ph type="ctrTitle"/>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0"/>
            <a:ext cx="9601200" cy="7315200"/>
          </a:xfrm>
        </p:spPr>
        <p:txBody>
          <a:bodyPr>
            <a:normAutofit/>
          </a:bodyPr>
          <a:lstStyle/>
          <a:p>
            <a:pPr>
              <a:buNone/>
            </a:pPr>
            <a:r>
              <a:rPr lang="ro-RO" sz="3500" b="1" dirty="0" smtClean="0"/>
              <a:t>În anul 2005, prin articolul 8 din Titlul X Legii nr. 247/2005 privind reforma în domeniile proprietății și justiției, precum și unele măsuri adiacente, a fost abrogată Legea nr. 54/1998.  Doctrina, însă, și-a exprimat reticența în legătură cu această renunțare la dreptul de preempțiune la cumpărarea terenurilor agricole situate în extravilan. Astfel, s-a arătat faptul că, prin această abrogare, are loc un abandon al unor tradiții împământenite pe teritoriul nostru. </a:t>
            </a:r>
            <a:endParaRPr lang="en-US" sz="35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0"/>
            <a:ext cx="9372600" cy="6858000"/>
          </a:xfrm>
        </p:spPr>
        <p:txBody>
          <a:bodyPr>
            <a:normAutofit/>
          </a:bodyPr>
          <a:lstStyle/>
          <a:p>
            <a:pPr>
              <a:buNone/>
            </a:pPr>
            <a:r>
              <a:rPr lang="ro-RO" sz="3000" b="1" dirty="0" smtClean="0"/>
              <a:t>De </a:t>
            </a:r>
            <a:r>
              <a:rPr lang="ro-RO" sz="3000" b="1" dirty="0" smtClean="0"/>
              <a:t>asemenea, s-a susținut ideea conform căreia dreptul de preempțiune nu constituia o barieră în calea libertății tranzacțiilor și nu ar fi contrazis scopul avut în vedere de legiuitor la momentul adoptării Legii nr. 247/2005, anume acela de a crea un cadru juridic unitar, în care înstrăinarea și dobândirea terenurilor, indiferent de destinația acestora, să se realizeze în mod liber. Recunoașterea, în continuare, a dreptului de preempțiune la cumpărarea terenurilor agricole situate în extravilan, ar fi adus o serie de beneficii, printre care și crearea unor producători agricoli veritabili, cu un potențial ridicat de exploatare a terenurilor respective.</a:t>
            </a:r>
            <a:endParaRPr lang="en-US" sz="3000" b="1"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52400"/>
            <a:ext cx="9296400" cy="6705600"/>
          </a:xfrm>
        </p:spPr>
        <p:txBody>
          <a:bodyPr>
            <a:normAutofit fontScale="92500" lnSpcReduction="10000"/>
          </a:bodyPr>
          <a:lstStyle/>
          <a:p>
            <a:pPr>
              <a:buNone/>
            </a:pPr>
            <a:r>
              <a:rPr lang="ro-RO" sz="3300" b="1" dirty="0" smtClean="0"/>
              <a:t>Considerăm că aceste critici au fost avute în vedere de legiuitor la momentul adoptării Legii nr. 17/2014 privind unele măsuri de reglementare a vânzării- cumpărării terenurilor agricole situate în extravilan și de modificare a Legii nr. 268/2001 privind privatizarea societăților comerciale ce dețin în administrare terenuri proprietate publică și privată a statului cu destinație agricolă și înființarea Agenției Domeniilor Statului.  Acest act normativ, modificat prin Legea nr. 68/2014, reiterează principiile cuprinse în Legea nr. 54/1998, reintroducând dreptul de preempțiune la cumpărarea terenurilor agricole situate în extravilan</a:t>
            </a:r>
            <a:r>
              <a:rPr lang="ro-RO"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0"/>
            <a:ext cx="9753600" cy="7391400"/>
          </a:xfrm>
        </p:spPr>
        <p:txBody>
          <a:bodyPr>
            <a:normAutofit/>
          </a:bodyPr>
          <a:lstStyle/>
          <a:p>
            <a:pPr>
              <a:buNone/>
            </a:pPr>
            <a:r>
              <a:rPr lang="ro-RO" sz="3800" b="1" dirty="0" smtClean="0"/>
              <a:t>Articolul 2 alineatul al doilea din Legea nr. 17/2014 stabilește sfera de aplicare a acestei legi în favoarea cetățenilor și persoanelor juridice aparținând unui stat membru al Uniunii Europene sau statelor care sunt parte la Acordul privind Spațiul Economic European sau Confederației Elvețiene, precum și în favoarea cetățenilor unui stat terț, apatridului cu domiciliul într-un stat terț și persoanelor juridice având  naționalitatea unui stat terț.</a:t>
            </a:r>
            <a:endParaRPr lang="en-US" sz="3800" b="1" dirty="0" smtClean="0"/>
          </a:p>
          <a:p>
            <a:endParaRPr lang="en-US" sz="35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fontScale="92500" lnSpcReduction="10000"/>
          </a:bodyPr>
          <a:lstStyle/>
          <a:p>
            <a:pPr>
              <a:buNone/>
            </a:pPr>
            <a:r>
              <a:rPr lang="ro-RO" sz="3700" b="1" dirty="0" smtClean="0"/>
              <a:t>Dreptul de preempțiune este reglementat în cadrul Capitolului al III-lea și Capitolul al IV-lea din cadrul Titlului I al Legii nr. 17/2014. Astfel, se prevede faptul că înstrăinarea, prin vânzare, a terenurilor agricole situate în extravilan se face cu respectarea condițiilor de fond și de formă prevăzute de noul Cod Civil și, de asemenea, cu respectarea dreptului de preempțiune al coproprietarilor, arendașilor, proprietarilor vecini, precum și al statului român, prin Agenția Domeniilor Statului, în această ordine, la preț și în condiții egale.</a:t>
            </a:r>
            <a:endParaRPr lang="en-US" sz="3700" b="1"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ro-RO" sz="4000" b="1" dirty="0" smtClean="0"/>
              <a:t>Cu privire la acest text legal, se impun anumite precizări. Astfel, trebuie remarcat faptul că legiuitorul român a preluat principii instituite atât prin Legea nr. 18/1991, cât și prin Legea nr. 54/1998. Așadar, cu privire la natura actului juridic, pentru a se naște dreptul de preempțiune, la fel ca și în reglementările anterioare, trebuie să aibă loc o înstrăinare prin vânzare.  </a:t>
            </a:r>
            <a:endParaRPr lang="en-US" sz="4000" b="1" dirty="0" smtClean="0"/>
          </a:p>
          <a:p>
            <a:pPr>
              <a:buNone/>
            </a:pPr>
            <a:endParaRPr lang="en-US" sz="40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ro-RO" sz="3200" b="1" dirty="0" smtClean="0"/>
              <a:t>Dacă înstrăinarea se realizează prin acte juridice cu titlu gratuit, prin contract de schimb sau  printr-un contract care are caracter aleatoriu, nu va exista un drept de preempțiune. De asemenea, nici în cazul unei vânzări silite nu devinde aplicabil dreptul de preempțiune, întrucât, vânzarea trebuie interpretată </a:t>
            </a:r>
            <a:r>
              <a:rPr lang="ro-RO" sz="3200" b="1" i="1" dirty="0" smtClean="0"/>
              <a:t>stricto sensu</a:t>
            </a:r>
            <a:r>
              <a:rPr lang="ro-RO" sz="3200" b="1" dirty="0" smtClean="0"/>
              <a:t>, fiind necesar acordul de voință al părților, acord inexistent în cazul unei proceduri silite. De altfel,  dacă s-ar recunoaște posibilitatea exercitării dreptului de preempțiune și în cazul unei vânzări silite, s-ar diminua mult celeritatea, trăsătură specifică procedurilor silite</a:t>
            </a:r>
            <a:endParaRPr lang="en-US" sz="3200" b="1" dirty="0" smtClean="0"/>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304800"/>
            <a:ext cx="8839200" cy="6248400"/>
          </a:xfrm>
        </p:spPr>
        <p:txBody>
          <a:bodyPr>
            <a:normAutofit fontScale="92500" lnSpcReduction="10000"/>
          </a:bodyPr>
          <a:lstStyle/>
          <a:p>
            <a:pPr>
              <a:buNone/>
            </a:pPr>
            <a:r>
              <a:rPr lang="ro-RO" sz="2900" b="1" dirty="0" smtClean="0"/>
              <a:t>Dreptul de preempțiune nu va fi pus în discuție nici în situația în care terenul agricol aflat în extravilan ar fi constituit, de către un asociat, ca aport în natură la o societate comercială. Soluția se justifică, deoarece, în schimbul bunului aportat, asociatul nu va primi un preț, ci părți sociale, părți de interes sau acțiuni, în funcție de forma juridică a societății comerciale respective. Dreptul de preempțiune, fiind o excepție de la principiul libertății contractuale, trebuie interpretat în sens restrâns. Astfel, înseamnă că trebuie să existe un contract cu titlu oneros și comutativ, plata unei sume de bani cu titlu de preț fiind esențială.  Prin vânzare, nu trebuie să se înstrăineze o universalitate de bunuri, în acest caz, de asemenea, fiind inaplicabile dispozițiile referitoare la dreptul de preempțiune.</a:t>
            </a:r>
            <a:endParaRPr lang="en-US" sz="2900" b="1"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304800"/>
            <a:ext cx="9144000" cy="6553200"/>
          </a:xfrm>
        </p:spPr>
        <p:txBody>
          <a:bodyPr>
            <a:noAutofit/>
          </a:bodyPr>
          <a:lstStyle/>
          <a:p>
            <a:pPr>
              <a:buNone/>
            </a:pPr>
            <a:r>
              <a:rPr lang="ro-RO" sz="3300" b="1" dirty="0" smtClean="0"/>
              <a:t>Sub aspectul titularilor dreptului de preempțiune, Legea nr. 17/2014 vine cu precizări exprese, care fac textul legal clar, nesupus interpretărilor. Conform primului alineat al articolului 4,  preemptori sunt: coproprietarii, arendașii, proprietarii vecini și statul.  La fel ca și în reglementarea cuprinsă în Legea nr. 18/1991, statul este reintrodus ca titular al dreptului de preempțiune (statul, ca titular al dreptului de preempțiune a fost eliminat prin Legea nr. 54/1998). </a:t>
            </a:r>
            <a:endParaRPr lang="en-US" sz="33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775960"/>
          </a:xfrm>
        </p:spPr>
        <p:txBody>
          <a:bodyPr>
            <a:noAutofit/>
          </a:bodyPr>
          <a:lstStyle/>
          <a:p>
            <a:r>
              <a:rPr lang="ro-RO" sz="3800" b="1" dirty="0" smtClean="0"/>
              <a:t>O altă schimbare de ordin legislativ ce trebuie subliniată este cea referitoare la instituirea unei ordini de preferință între titularii dreptului. Așadar, coproprietarii vor avea prioritate față de arendași, aceștia din urmă față de proprietarii vecini, iar proprietarii vecini vor fi preferați statului. </a:t>
            </a:r>
            <a:endParaRPr lang="en-US" sz="3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ro-RO" sz="4000" b="1" i="1" dirty="0" smtClean="0"/>
              <a:t>Dacă fratele tău, care e cu tine, va sărăci și va vinde din moștenirea sa, să vină ruda sa de aproape și să cumpere ceea ce vinde fratele său</a:t>
            </a:r>
            <a:r>
              <a:rPr lang="en-US" sz="4000" b="1" dirty="0" smtClean="0"/>
              <a:t> (Lev. 25, 25).    </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304800"/>
            <a:ext cx="8763000" cy="6553200"/>
          </a:xfrm>
        </p:spPr>
        <p:txBody>
          <a:bodyPr>
            <a:normAutofit fontScale="85000" lnSpcReduction="20000"/>
          </a:bodyPr>
          <a:lstStyle/>
          <a:p>
            <a:pPr>
              <a:buNone/>
            </a:pPr>
            <a:r>
              <a:rPr lang="ro-RO" sz="3900" b="1" dirty="0" smtClean="0"/>
              <a:t>Cu privire la proprietarii vecini, se remarcă reutilizarea expresiei consacrate prin Legea nr. 18/1991. În acest sens, s-a readăugat condiția ca persoana care deține terenul limitrof să fie și proprietară a acestui bun (conform Legii nr. 54/1998, calitatea de preemptori o aveau vecinii, fără a fi fost necesar să fie și proprietari ai terenului). Prin utilizarea noțiunii de </a:t>
            </a:r>
            <a:r>
              <a:rPr lang="ro-RO" sz="3900" b="1" i="1" dirty="0" smtClean="0"/>
              <a:t>proprietari vecini</a:t>
            </a:r>
            <a:r>
              <a:rPr lang="ro-RO" sz="3900" b="1" dirty="0" smtClean="0"/>
              <a:t>, s-a redus sfera de aplicare a acestei legi, evitându-se, de asemenea, eventualele controverse ce ar fi putut fi generate de folosirea ambiguă doar a termenului de </a:t>
            </a:r>
            <a:r>
              <a:rPr lang="ro-RO" sz="3900" b="1" i="1" dirty="0" smtClean="0"/>
              <a:t>vecin.</a:t>
            </a:r>
            <a:endParaRPr lang="en-US" sz="3900" b="1"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304800"/>
            <a:ext cx="8686800" cy="6553200"/>
          </a:xfrm>
        </p:spPr>
        <p:txBody>
          <a:bodyPr>
            <a:normAutofit/>
          </a:bodyPr>
          <a:lstStyle/>
          <a:p>
            <a:pPr>
              <a:buNone/>
            </a:pPr>
            <a:r>
              <a:rPr lang="ro-RO" sz="3200" b="1" dirty="0" smtClean="0"/>
              <a:t>Prin Legea nr. 17/2014 se derogă de la dispozițiile de drept comun care reglementează dreptul de preempțiune (cele cuprinse în articolele 1730- 1740 în noul Cod civil). În acest sens, se consacră obligația ce incumbă vânzătorului, aceea de a înregistra, la primăria din raza unității administrativ- teritoriale unde se află terenul, o cerere prin care solicită afișarea ofertei de vânzare a bunului preemptabil, în vederea aducerii acesteia la cunoștința titularilor dreptului de preempțiune. </a:t>
            </a:r>
            <a:endParaRPr lang="en-US" sz="32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304800"/>
            <a:ext cx="8686800" cy="6172200"/>
          </a:xfrm>
        </p:spPr>
        <p:txBody>
          <a:bodyPr>
            <a:normAutofit lnSpcReduction="10000"/>
          </a:bodyPr>
          <a:lstStyle/>
          <a:p>
            <a:pPr>
              <a:buNone/>
            </a:pPr>
            <a:r>
              <a:rPr lang="ro-RO" sz="3000" b="1" dirty="0" smtClean="0"/>
              <a:t>Cererea trebuie să fie însoțită de oferta de vânzare a terenului. Considerăm salutară schimbarea de optică a legiuitorului cu privire la utilizarea noțiunii de </a:t>
            </a:r>
            <a:r>
              <a:rPr lang="ro-RO" sz="3000" b="1" i="1" dirty="0" smtClean="0"/>
              <a:t>ofertă de vânzare. </a:t>
            </a:r>
            <a:r>
              <a:rPr lang="ro-RO" sz="3000" b="1" dirty="0" smtClean="0"/>
              <a:t>În contextul noii reglementări, ne aflăm în prezența unei oferte precise și complete, vânzătorul trebuind să precizeze și prețul cerut în schimbul bunului preemptabil (în Legea nr. 54/1998  se prevedea care este cuprinsul ofertei de vânzare- numele și prenumele vânzătorului, suprafața și categoria de folosință, precum și locul unde este situat terenul- fără însă a se face referire și la un element esențial, prețul). </a:t>
            </a:r>
            <a:endParaRPr lang="en-US" sz="3000" b="1" dirty="0" smtClean="0"/>
          </a:p>
          <a:p>
            <a:pPr>
              <a:buNone/>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381000"/>
            <a:ext cx="8686800" cy="6477000"/>
          </a:xfrm>
        </p:spPr>
        <p:txBody>
          <a:bodyPr>
            <a:normAutofit lnSpcReduction="10000"/>
          </a:bodyPr>
          <a:lstStyle/>
          <a:p>
            <a:pPr>
              <a:buNone/>
            </a:pPr>
            <a:r>
              <a:rPr lang="ro-RO" sz="4000" b="1" dirty="0" smtClean="0"/>
              <a:t>In continuare, în cadrul alineatelor  (2)- (4), sunt prevăzute sarcinile ce revin personalului de la sediul primăriei. Astfel, în termen de o zi lucrătoare de la data înregistrării cererii depuse de vânzător, primăria trebuie să afișeze timp de 30 de zile oferta de vânzare la sediul său și, după caz, pe pagina de internet a acesteia. </a:t>
            </a:r>
            <a:endParaRPr lang="en-US" sz="4000"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553200"/>
          </a:xfrm>
        </p:spPr>
        <p:txBody>
          <a:bodyPr>
            <a:normAutofit fontScale="92500" lnSpcReduction="10000"/>
          </a:bodyPr>
          <a:lstStyle/>
          <a:p>
            <a:pPr>
              <a:buNone/>
            </a:pPr>
            <a:r>
              <a:rPr lang="ro-RO" b="1" dirty="0" smtClean="0"/>
              <a:t>De asemenea, primăria  va trebui să comunice, către aparatul central al Ministerului Agriculturii și Dezvoltării Rurale, respectiv către structurile teritoriale ale acestuia, un dosar care trebuie să cuprindă următoarele elemente: lista preemptorilor, copii după cererea de afișare și după oferta de vânzare, precum și copii ale documentelor doveditoare prevăzute de normele metodologice de aplicare a Legii nr. 17/2014. Această sarcină trebuie realizată în termen de 3 zile lucrătoare de la data înregistrării cererii. După înregistrarea acestui dosar, în termen de 4 zile lucrătoare, structura centrală (aparatul central al Ministerului Agriculturii și Dezvoltării Rurale), respectiv, structura teritorială au obligația de a afișa pe propriille site-uri oferta de vânzare, timp de 15 zile.</a:t>
            </a:r>
            <a:endParaRPr lang="en-US"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553200"/>
          </a:xfrm>
        </p:spPr>
        <p:txBody>
          <a:bodyPr>
            <a:normAutofit fontScale="92500"/>
          </a:bodyPr>
          <a:lstStyle/>
          <a:p>
            <a:pPr>
              <a:buNone/>
            </a:pPr>
            <a:r>
              <a:rPr lang="ro-RO" sz="3400" b="1" dirty="0" smtClean="0"/>
              <a:t>Cu privire la aceste formalități care trebuie realizate conform articolului 6 din Legea nr. 1</a:t>
            </a:r>
            <a:r>
              <a:rPr lang="en-US" sz="3400" b="1" dirty="0" smtClean="0"/>
              <a:t>7</a:t>
            </a:r>
            <a:r>
              <a:rPr lang="ro-RO" sz="3400" b="1" dirty="0" smtClean="0"/>
              <a:t>/201</a:t>
            </a:r>
            <a:r>
              <a:rPr lang="en-US" sz="3400" b="1" dirty="0" smtClean="0"/>
              <a:t>4</a:t>
            </a:r>
            <a:r>
              <a:rPr lang="ro-RO" sz="3400" b="1" dirty="0" smtClean="0"/>
              <a:t>, ne exprimăm  rezerve. În acest sens, considerăm că, deși legiuitorul a urmărit o </a:t>
            </a:r>
            <a:r>
              <a:rPr lang="ro-RO" sz="3400" b="1" i="1" dirty="0" smtClean="0"/>
              <a:t>transparență extinsă</a:t>
            </a:r>
            <a:r>
              <a:rPr lang="ro-RO" sz="3400" b="1" dirty="0" smtClean="0"/>
              <a:t>, are loc o îngreunare și o tergiversare inutilă a procesului de vânzare. Procedura prevăzută de articolulul 6 este una dificilă, implicând formalități susceptibile a fi amânate sau chiar ignorate de către personalul din cadrul primăriei, tocmai din cauza multitudinii lor.</a:t>
            </a:r>
            <a:endParaRPr lang="en-US" sz="3400" b="1"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normAutofit fontScale="92500" lnSpcReduction="20000"/>
          </a:bodyPr>
          <a:lstStyle/>
          <a:p>
            <a:pPr>
              <a:buNone/>
            </a:pPr>
            <a:r>
              <a:rPr lang="ro-RO" sz="3500" b="1" dirty="0" smtClean="0"/>
              <a:t>Preemptorii care înțeleg să-și exercite dreptul, trebuie, în termenul de decădere de 30 de zile, să își manifeste în scris intenția de cumpărare, să comunice acceptarea ofertei vânzătorului și să o înregistreze la sediul primăriei unde aceasta a fost afișată. În continuare, primăria este obligată ca, în termen de 24 de ore de la înregistrarea acceptării ofertei de vânzare, să afișeze datele prevăzute în normele metodologice de aplicare a legii și să le trimită pentru afișare către structura centrală, respectiv, teritorială, după caz.</a:t>
            </a:r>
            <a:endParaRPr lang="en-US" sz="3500" b="1" dirty="0" smtClean="0"/>
          </a:p>
          <a:p>
            <a:pPr>
              <a:buNone/>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928360"/>
          </a:xfrm>
        </p:spPr>
        <p:txBody>
          <a:bodyPr>
            <a:normAutofit lnSpcReduction="10000"/>
          </a:bodyPr>
          <a:lstStyle/>
          <a:p>
            <a:pPr>
              <a:buNone/>
            </a:pPr>
            <a:r>
              <a:rPr lang="ro-RO" sz="3400" b="1" dirty="0" smtClean="0"/>
              <a:t>Alineatul al doilea al articolului 7 stabilește regulile aplicabile în cazul unui concurs între preemptori de rang diferit. Astfel, se prevede faptul că vânzătorul va putea alege pe oricare dintre aceștia, la preț și în condiții egale, cu respectarea, însă, a ordinii de preferință stabilite în articolul 4 (coproprietarii, arendașii, proprietarii vecini, statul). Numele potențialului cumpărător va trebui comunicat primăriei.</a:t>
            </a:r>
            <a:endParaRPr lang="en-US" sz="3400" b="1" dirty="0" smtClean="0"/>
          </a:p>
          <a:p>
            <a:pPr>
              <a:buNone/>
            </a:pP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0" y="381000"/>
            <a:ext cx="7924800" cy="5928360"/>
          </a:xfrm>
        </p:spPr>
        <p:txBody>
          <a:bodyPr>
            <a:normAutofit lnSpcReduction="10000"/>
          </a:bodyPr>
          <a:lstStyle/>
          <a:p>
            <a:pPr>
              <a:buNone/>
            </a:pPr>
            <a:r>
              <a:rPr lang="ro-RO" sz="4000" b="1" dirty="0" smtClean="0"/>
              <a:t>In cazul unui concurs de preemptori de același rang, vânzătorul este liber să aleagă, la același preț și în aceleași condiții, pe oricare dintre cei care și-au manifestat intenția de a cumpăra. De asemenea, numele acestuia va trebui comunicat, de către vânzător, primăriei.</a:t>
            </a:r>
            <a:endParaRPr lang="en-US" sz="4000" b="1"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928360"/>
          </a:xfrm>
        </p:spPr>
        <p:txBody>
          <a:bodyPr>
            <a:noAutofit/>
          </a:bodyPr>
          <a:lstStyle/>
          <a:p>
            <a:pPr>
              <a:buNone/>
            </a:pPr>
            <a:r>
              <a:rPr lang="ro-RO" sz="3100" b="1" dirty="0" smtClean="0"/>
              <a:t>Alineatul al patrulea din cadrul articolului 7 vine cu o optică nouă, nemaiîntâlnită în legile anterioare. Astfel, acest text legal stabilește faptul că, în cazul în care unul dintre preemptorii de rang inferior oferă un preț mai mare decât cel prevăzut în oferta de vânzare sau decât cel oferit de preemptorii de rang mai înalt, vânzătorul va putea relua procedura, cu înregistrarea ofertei de vânzare cu acest preț (cel oferit de preemptorul cu rang inferior), cu preemptorii de rang superior. </a:t>
            </a:r>
            <a:endParaRPr lang="en-US" sz="31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endParaRPr lang="en-US" dirty="0"/>
          </a:p>
        </p:txBody>
      </p:sp>
      <p:sp>
        <p:nvSpPr>
          <p:cNvPr id="3" name="Content Placeholder 2"/>
          <p:cNvSpPr>
            <a:spLocks noGrp="1"/>
          </p:cNvSpPr>
          <p:nvPr>
            <p:ph idx="1"/>
          </p:nvPr>
        </p:nvSpPr>
        <p:spPr>
          <a:xfrm>
            <a:off x="457200" y="0"/>
            <a:ext cx="8229600" cy="6858000"/>
          </a:xfrm>
        </p:spPr>
        <p:txBody>
          <a:bodyPr>
            <a:noAutofit/>
          </a:bodyPr>
          <a:lstStyle/>
          <a:p>
            <a:pPr>
              <a:buNone/>
            </a:pPr>
            <a:r>
              <a:rPr lang="en-US" sz="4400" b="1" dirty="0" err="1" smtClean="0"/>
              <a:t>În</a:t>
            </a:r>
            <a:r>
              <a:rPr lang="en-US" sz="4400" b="1" dirty="0" smtClean="0"/>
              <a:t> </a:t>
            </a:r>
            <a:r>
              <a:rPr lang="en-US" sz="4400" b="1" dirty="0" err="1" smtClean="0"/>
              <a:t>dreptul</a:t>
            </a:r>
            <a:r>
              <a:rPr lang="en-US" sz="4400" b="1" dirty="0" smtClean="0"/>
              <a:t> roman, s-a </a:t>
            </a:r>
            <a:r>
              <a:rPr lang="en-US" sz="4400" b="1" dirty="0" err="1" smtClean="0"/>
              <a:t>instituit</a:t>
            </a:r>
            <a:r>
              <a:rPr lang="en-US" sz="4400" b="1" dirty="0" smtClean="0"/>
              <a:t> un </a:t>
            </a:r>
            <a:r>
              <a:rPr lang="en-US" sz="4400" b="1" dirty="0" err="1" smtClean="0"/>
              <a:t>drept</a:t>
            </a:r>
            <a:r>
              <a:rPr lang="en-US" sz="4400" b="1" dirty="0" smtClean="0"/>
              <a:t> de </a:t>
            </a:r>
            <a:r>
              <a:rPr lang="en-US" sz="4400" b="1" dirty="0" err="1" smtClean="0"/>
              <a:t>preempțiune</a:t>
            </a:r>
            <a:r>
              <a:rPr lang="en-US" sz="4400" b="1" dirty="0" smtClean="0"/>
              <a:t> </a:t>
            </a:r>
            <a:r>
              <a:rPr lang="en-US" sz="4400" b="1" dirty="0" err="1" smtClean="0"/>
              <a:t>în</a:t>
            </a:r>
            <a:r>
              <a:rPr lang="en-US" sz="4400" b="1" dirty="0" smtClean="0"/>
              <a:t> </a:t>
            </a:r>
            <a:r>
              <a:rPr lang="en-US" sz="4400" b="1" dirty="0" err="1" smtClean="0"/>
              <a:t>cazul</a:t>
            </a:r>
            <a:r>
              <a:rPr lang="en-US" sz="4400" b="1" dirty="0" smtClean="0"/>
              <a:t> </a:t>
            </a:r>
            <a:r>
              <a:rPr lang="en-US" sz="4400" b="1" dirty="0" err="1" smtClean="0"/>
              <a:t>existenței</a:t>
            </a:r>
            <a:r>
              <a:rPr lang="en-US" sz="4400" b="1" dirty="0" smtClean="0"/>
              <a:t> </a:t>
            </a:r>
            <a:r>
              <a:rPr lang="en-US" sz="4400" b="1" dirty="0" err="1" smtClean="0"/>
              <a:t>unui</a:t>
            </a:r>
            <a:r>
              <a:rPr lang="en-US" sz="4400" b="1" dirty="0" smtClean="0"/>
              <a:t> </a:t>
            </a:r>
            <a:r>
              <a:rPr lang="en-US" sz="4400" b="1" dirty="0" err="1" smtClean="0"/>
              <a:t>drept</a:t>
            </a:r>
            <a:r>
              <a:rPr lang="en-US" sz="4400" b="1" dirty="0" smtClean="0"/>
              <a:t> real </a:t>
            </a:r>
            <a:r>
              <a:rPr lang="en-US" sz="4400" b="1" dirty="0" err="1" smtClean="0"/>
              <a:t>imobiliar</a:t>
            </a:r>
            <a:r>
              <a:rPr lang="en-US" sz="4400" b="1" dirty="0" smtClean="0"/>
              <a:t> </a:t>
            </a:r>
            <a:r>
              <a:rPr lang="en-US" sz="4400" b="1" dirty="0" err="1" smtClean="0"/>
              <a:t>asupra</a:t>
            </a:r>
            <a:r>
              <a:rPr lang="en-US" sz="4400" b="1" dirty="0" smtClean="0"/>
              <a:t> </a:t>
            </a:r>
            <a:r>
              <a:rPr lang="en-US" sz="4400" b="1" dirty="0" err="1" smtClean="0"/>
              <a:t>bunului</a:t>
            </a:r>
            <a:r>
              <a:rPr lang="en-US" sz="4400" b="1" dirty="0" smtClean="0"/>
              <a:t> </a:t>
            </a:r>
            <a:r>
              <a:rPr lang="en-US" sz="4400" b="1" dirty="0" err="1" smtClean="0"/>
              <a:t>altuia</a:t>
            </a:r>
            <a:r>
              <a:rPr lang="en-US" sz="4400" b="1" dirty="0" smtClean="0"/>
              <a:t>, </a:t>
            </a:r>
            <a:r>
              <a:rPr lang="en-US" sz="4400" b="1" dirty="0" err="1" smtClean="0"/>
              <a:t>mai</a:t>
            </a:r>
            <a:r>
              <a:rPr lang="en-US" sz="4400" b="1" dirty="0" smtClean="0"/>
              <a:t> exact a </a:t>
            </a:r>
            <a:r>
              <a:rPr lang="en-US" sz="4400" b="1" dirty="0" err="1" smtClean="0"/>
              <a:t>unui</a:t>
            </a:r>
            <a:r>
              <a:rPr lang="en-US" sz="4400" b="1" dirty="0" smtClean="0"/>
              <a:t> </a:t>
            </a:r>
            <a:r>
              <a:rPr lang="en-US" sz="4400" b="1" dirty="0" err="1" smtClean="0"/>
              <a:t>drept</a:t>
            </a:r>
            <a:r>
              <a:rPr lang="en-US" sz="4400" b="1" dirty="0" smtClean="0"/>
              <a:t> de </a:t>
            </a:r>
            <a:r>
              <a:rPr lang="en-US" sz="4400" b="1" dirty="0" err="1" smtClean="0"/>
              <a:t>folosință</a:t>
            </a:r>
            <a:r>
              <a:rPr lang="en-US" sz="4400" b="1" dirty="0" smtClean="0"/>
              <a:t> a </a:t>
            </a:r>
            <a:r>
              <a:rPr lang="en-US" sz="4400" b="1" dirty="0" err="1" smtClean="0"/>
              <a:t>unui</a:t>
            </a:r>
            <a:r>
              <a:rPr lang="en-US" sz="4400" b="1" dirty="0" smtClean="0"/>
              <a:t> </a:t>
            </a:r>
            <a:r>
              <a:rPr lang="en-US" sz="4400" b="1" dirty="0" err="1" smtClean="0"/>
              <a:t>teren</a:t>
            </a:r>
            <a:r>
              <a:rPr lang="en-US" sz="4400" b="1" dirty="0" smtClean="0"/>
              <a:t> </a:t>
            </a:r>
            <a:r>
              <a:rPr lang="en-US" sz="4400" b="1" dirty="0" err="1" smtClean="0"/>
              <a:t>agricol</a:t>
            </a:r>
            <a:r>
              <a:rPr lang="en-US" sz="4400" b="1" dirty="0" smtClean="0"/>
              <a:t> </a:t>
            </a:r>
            <a:r>
              <a:rPr lang="en-US" sz="4400" b="1" dirty="0" err="1" smtClean="0"/>
              <a:t>aflat</a:t>
            </a:r>
            <a:r>
              <a:rPr lang="en-US" sz="4400" b="1" dirty="0" smtClean="0"/>
              <a:t> </a:t>
            </a:r>
            <a:r>
              <a:rPr lang="en-US" sz="4400" b="1" dirty="0" err="1" smtClean="0"/>
              <a:t>în</a:t>
            </a:r>
            <a:r>
              <a:rPr lang="en-US" sz="4400" b="1" dirty="0" smtClean="0"/>
              <a:t> </a:t>
            </a:r>
            <a:r>
              <a:rPr lang="en-US" sz="4400" b="1" dirty="0" err="1" smtClean="0"/>
              <a:t>proprietatea</a:t>
            </a:r>
            <a:r>
              <a:rPr lang="en-US" sz="4400" b="1" dirty="0" smtClean="0"/>
              <a:t> </a:t>
            </a:r>
            <a:r>
              <a:rPr lang="en-US" sz="4400" b="1" dirty="0" err="1" smtClean="0"/>
              <a:t>altuia</a:t>
            </a:r>
            <a:r>
              <a:rPr lang="en-US" sz="4400" b="1" dirty="0" smtClean="0"/>
              <a:t>. </a:t>
            </a:r>
            <a:endParaRPr lang="en-US" sz="4400"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928360"/>
          </a:xfrm>
        </p:spPr>
        <p:txBody>
          <a:bodyPr>
            <a:normAutofit fontScale="92500"/>
          </a:bodyPr>
          <a:lstStyle/>
          <a:p>
            <a:pPr>
              <a:buNone/>
            </a:pPr>
            <a:r>
              <a:rPr lang="ro-RO" sz="3100" b="1" dirty="0" smtClean="0"/>
              <a:t>Această procedură se poate realiza o singură dată, în termen de 10 zile de la împlinirea termenului de 30 de zile în interiorul căruia poate fi acceptată oferta de vânzare. La expirarea acestor 10 zile, vânzătorul va trebui să comunice primăriei numele preemptorului. Ulterior, primăria, în termen de 3 zile lucrătoare de la </a:t>
            </a:r>
            <a:r>
              <a:rPr lang="ro-RO" sz="3100" b="1" dirty="0" smtClean="0"/>
              <a:t>această </a:t>
            </a:r>
            <a:r>
              <a:rPr lang="ro-RO" sz="3100" b="1" dirty="0" smtClean="0"/>
              <a:t>comunicare, este obligată să transmită structurii centrale, respectiv, structurii teritoriale, după caz, datele de identificare ale preemptorului ales, în vederea verificării îndeplinirii condițiilor legale.</a:t>
            </a:r>
            <a:endParaRPr lang="en-US" sz="3100" b="1" dirty="0" smtClean="0"/>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928360"/>
          </a:xfrm>
        </p:spPr>
        <p:txBody>
          <a:bodyPr>
            <a:normAutofit lnSpcReduction="10000"/>
          </a:bodyPr>
          <a:lstStyle/>
          <a:p>
            <a:pPr>
              <a:buNone/>
            </a:pPr>
            <a:r>
              <a:rPr lang="ro-RO" sz="3700" b="1" dirty="0" smtClean="0"/>
              <a:t>În cazul în care, în termenul de decădere de 30 de zile, niciunul dintre titularii dreptului de preempțiune nu-și exercită dreptul său, vânzătorul va putea vinde în mod liber terenul. În cazul în care înstrăinătorul a vândut bunul la un preț mai mic sau în condiții mai avantajoase decât cele arătate în oferta de vânzare, contractul va fi lovit de nulitate absolută. </a:t>
            </a:r>
            <a:endParaRPr lang="en-US" sz="3700" b="1" dirty="0" smtClean="0"/>
          </a:p>
          <a:p>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775960"/>
          </a:xfrm>
        </p:spPr>
        <p:txBody>
          <a:bodyPr>
            <a:noAutofit/>
          </a:bodyPr>
          <a:lstStyle/>
          <a:p>
            <a:pPr>
              <a:buNone/>
            </a:pPr>
            <a:r>
              <a:rPr lang="ro-RO" sz="4400" b="1" dirty="0" smtClean="0"/>
              <a:t>Cu privire la această din urmă dispoziție (cuprinsă în alin. (7) al articolului 7) credem că trebuie remarcată o inconsecvență a legiuitorului în ceea ce privește sancțiunea aplicabilă în cazul nerespectării dreptului de preempțiune.</a:t>
            </a:r>
            <a:endParaRPr lang="en-US" sz="4400" b="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normAutofit/>
          </a:bodyPr>
          <a:lstStyle/>
          <a:p>
            <a:pPr>
              <a:buNone/>
            </a:pPr>
            <a:r>
              <a:rPr lang="ro-RO" b="1" dirty="0" smtClean="0"/>
              <a:t> Astfel, în textul legal analizat mai sus, se stabilește faptul că, în cazul în care vânzătorul modifică datele cuprinse în oferta de vânzare (în sensul că vinde la un preț mai mic sau în condiții mai avantajoase), intervine nulitatea absolută. În același timp, în articolul 16 al aceleiași legi, se prevede faptul că, în cazul nerespectării dreptului de preempțiune, intervine nulitarea relativă a contractului încheiat cu ignorarea acestui drept (cuprinsul articolului 16 a fost modificat prin Legea nr. 68/2014- până la modificarea sa, sancțiunea ce intervenea era tot nulitatea absolută). </a:t>
            </a:r>
            <a:r>
              <a:rPr lang="ro-RO" dirty="0" smtClean="0"/>
              <a:t> </a:t>
            </a:r>
            <a:endParaRPr lang="en-US" sz="3100" b="1"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noAutofit/>
          </a:bodyPr>
          <a:lstStyle/>
          <a:p>
            <a:pPr>
              <a:buNone/>
            </a:pPr>
            <a:r>
              <a:rPr lang="ro-RO" sz="2900" b="1" dirty="0" smtClean="0"/>
              <a:t>Credem că legiuitorul, în momentul adoptării Legii nr. 68/2014, a omis să specifice faptul că urmează a se modifica și cuprinsul articolului 7, în sensul intervenirii nulității relative în loc de nulitatea absolută. Ne sprijinim ideea pe argumentul conform căruia, în cazul în care vânzătorul vinde bunul la un alt preț sau în alte condiții decât cele prevăzute în oferta de vânzare, dreptul de preempțiune se consideră că nu a fost exercitat deloc (chiar dacă, la prețul și în condițiile inițiale, nu și-a manifestat niciun preemptor intenția de a cumpăra). </a:t>
            </a:r>
            <a:endParaRPr lang="en-US" sz="2900"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noAutofit/>
          </a:bodyPr>
          <a:lstStyle/>
          <a:p>
            <a:pPr>
              <a:buNone/>
            </a:pPr>
            <a:r>
              <a:rPr lang="ro-RO" sz="3100" b="1" dirty="0" smtClean="0"/>
              <a:t>Cu alte cuvinte, dacă preemptorii nu au avut oportunitatea de a-și exprima sau nu intenția de a cumpăra terenul, având în vedere noul preț sau noile condiții, acest lucru echivalează, de fapt, cu nerespectarea </a:t>
            </a:r>
            <a:r>
              <a:rPr lang="ro-RO" sz="3100" b="1" i="1" dirty="0" smtClean="0"/>
              <a:t>in integrum</a:t>
            </a:r>
            <a:r>
              <a:rPr lang="ro-RO" sz="3100" b="1" dirty="0" smtClean="0"/>
              <a:t>, de către vânzător, a dreptului de preempțiune. Așadar, considerăm că, </a:t>
            </a:r>
            <a:r>
              <a:rPr lang="ro-RO" sz="3100" b="1" i="1" dirty="0" smtClean="0"/>
              <a:t>de lege ferenda, </a:t>
            </a:r>
            <a:r>
              <a:rPr lang="ro-RO" sz="3100" b="1" dirty="0" smtClean="0"/>
              <a:t>legiuitorul ar trebui să pună în concordanță aceste două dispoziții, fie prevăzând sancțiunea nulității absolute, fie sancțiunea nulității relative, dar aceeași pentru ambele ipoteze.</a:t>
            </a:r>
            <a:endParaRPr lang="en-US" sz="3100" b="1"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775960"/>
          </a:xfrm>
        </p:spPr>
        <p:txBody>
          <a:bodyPr>
            <a:normAutofit fontScale="92500" lnSpcReduction="10000"/>
          </a:bodyPr>
          <a:lstStyle/>
          <a:p>
            <a:pPr>
              <a:buNone/>
            </a:pPr>
            <a:r>
              <a:rPr lang="ro-RO" sz="3100" b="1" dirty="0" smtClean="0"/>
              <a:t>Alineatul final al articolului 7 prevede că, în situația în care, după înregistrarea ofertei de vânzare și în cadrul termenului de 30 de zile, respectiv de 10 zile (acest din urmă caz vizează ipoteza în care un preemptor de rang inferior a oferit un preț mai mare decât cel prevăzut în oferta de vânzare sau decât cel oferit de preemptorii de rang superior), vânzătorul dorește să modifice datele cuprinse în oferta de vânzare, acesta va trebui să reia procedura de înregistrare a cererii. În acest caz, noua cerere va trebui însoțită de oferta de vânzare, așa cum a fost  modificată.</a:t>
            </a:r>
            <a:endParaRPr lang="en-US" sz="3100" b="1" dirty="0" smtClean="0"/>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477000"/>
          </a:xfrm>
        </p:spPr>
        <p:txBody>
          <a:bodyPr>
            <a:normAutofit/>
          </a:bodyPr>
          <a:lstStyle/>
          <a:p>
            <a:pPr>
              <a:buNone/>
            </a:pPr>
            <a:r>
              <a:rPr lang="en-US" sz="3200" b="1" dirty="0" err="1" smtClean="0"/>
              <a:t>Această</a:t>
            </a:r>
            <a:r>
              <a:rPr lang="en-US" sz="3200" b="1" dirty="0" smtClean="0"/>
              <a:t> </a:t>
            </a:r>
            <a:r>
              <a:rPr lang="en-US" sz="3200" b="1" dirty="0" err="1" smtClean="0"/>
              <a:t>situație</a:t>
            </a:r>
            <a:r>
              <a:rPr lang="en-US" sz="3200" b="1" dirty="0" smtClean="0"/>
              <a:t> era </a:t>
            </a:r>
            <a:r>
              <a:rPr lang="en-US" sz="3200" b="1" dirty="0" err="1" smtClean="0"/>
              <a:t>recunoscută</a:t>
            </a:r>
            <a:r>
              <a:rPr lang="en-US" sz="3200" b="1" dirty="0" smtClean="0"/>
              <a:t> sub </a:t>
            </a:r>
            <a:r>
              <a:rPr lang="en-US" sz="3200" b="1" dirty="0" err="1" smtClean="0"/>
              <a:t>denumirea</a:t>
            </a:r>
            <a:r>
              <a:rPr lang="en-US" sz="3200" b="1" dirty="0" smtClean="0"/>
              <a:t> de </a:t>
            </a:r>
            <a:r>
              <a:rPr lang="en-US" sz="3200" b="1" dirty="0" err="1" smtClean="0"/>
              <a:t>emfiteoză</a:t>
            </a:r>
            <a:r>
              <a:rPr lang="en-US" sz="3200" b="1" dirty="0" smtClean="0"/>
              <a:t> (</a:t>
            </a:r>
            <a:r>
              <a:rPr lang="en-US" sz="3200" b="1" i="1" dirty="0" err="1" smtClean="0"/>
              <a:t>emphyteusis</a:t>
            </a:r>
            <a:r>
              <a:rPr lang="en-US" sz="3200" b="1" dirty="0" smtClean="0"/>
              <a:t>). </a:t>
            </a:r>
            <a:r>
              <a:rPr lang="en-US" sz="3200" b="1" dirty="0" err="1" smtClean="0"/>
              <a:t>În</a:t>
            </a:r>
            <a:r>
              <a:rPr lang="en-US" sz="3200" b="1" dirty="0" smtClean="0"/>
              <a:t> </a:t>
            </a:r>
            <a:r>
              <a:rPr lang="en-US" sz="3200" b="1" dirty="0" err="1" smtClean="0"/>
              <a:t>schimbul</a:t>
            </a:r>
            <a:r>
              <a:rPr lang="en-US" sz="3200" b="1" dirty="0" smtClean="0"/>
              <a:t> </a:t>
            </a:r>
            <a:r>
              <a:rPr lang="en-US" sz="3200" b="1" dirty="0" err="1" smtClean="0"/>
              <a:t>folosinței</a:t>
            </a:r>
            <a:r>
              <a:rPr lang="en-US" sz="3200" b="1" dirty="0" smtClean="0"/>
              <a:t> </a:t>
            </a:r>
            <a:r>
              <a:rPr lang="en-US" sz="3200" b="1" dirty="0" err="1" smtClean="0"/>
              <a:t>terenului</a:t>
            </a:r>
            <a:r>
              <a:rPr lang="en-US" sz="3200" b="1" dirty="0" smtClean="0"/>
              <a:t>, </a:t>
            </a:r>
            <a:r>
              <a:rPr lang="en-US" sz="3200" b="1" dirty="0" err="1" smtClean="0"/>
              <a:t>emfiteotul</a:t>
            </a:r>
            <a:r>
              <a:rPr lang="en-US" sz="3200" b="1" dirty="0" smtClean="0"/>
              <a:t> </a:t>
            </a:r>
            <a:r>
              <a:rPr lang="en-US" sz="3200" b="1" dirty="0" err="1" smtClean="0"/>
              <a:t>trebuia</a:t>
            </a:r>
            <a:r>
              <a:rPr lang="en-US" sz="3200" b="1" dirty="0" smtClean="0"/>
              <a:t> </a:t>
            </a:r>
            <a:r>
              <a:rPr lang="en-US" sz="3200" b="1" dirty="0" err="1" smtClean="0"/>
              <a:t>să</a:t>
            </a:r>
            <a:r>
              <a:rPr lang="en-US" sz="3200" b="1" dirty="0" smtClean="0"/>
              <a:t> </a:t>
            </a:r>
            <a:r>
              <a:rPr lang="en-US" sz="3200" b="1" dirty="0" err="1" smtClean="0"/>
              <a:t>plătească</a:t>
            </a:r>
            <a:r>
              <a:rPr lang="en-US" sz="3200" b="1" dirty="0" smtClean="0"/>
              <a:t> </a:t>
            </a:r>
            <a:r>
              <a:rPr lang="en-US" sz="3200" b="1" dirty="0" err="1" smtClean="0"/>
              <a:t>proprietarului</a:t>
            </a:r>
            <a:r>
              <a:rPr lang="en-US" sz="3200" b="1" dirty="0" smtClean="0"/>
              <a:t> un </a:t>
            </a:r>
            <a:r>
              <a:rPr lang="en-US" sz="3200" b="1" dirty="0" err="1" smtClean="0"/>
              <a:t>preț</a:t>
            </a:r>
            <a:r>
              <a:rPr lang="en-US" sz="3200" b="1" dirty="0" smtClean="0"/>
              <a:t> periodic, </a:t>
            </a:r>
            <a:r>
              <a:rPr lang="en-US" sz="3200" b="1" dirty="0" err="1" smtClean="0"/>
              <a:t>numit</a:t>
            </a:r>
            <a:r>
              <a:rPr lang="en-US" sz="3200" b="1" dirty="0" smtClean="0"/>
              <a:t> </a:t>
            </a:r>
            <a:r>
              <a:rPr lang="en-US" sz="3200" b="1" i="1" dirty="0" smtClean="0"/>
              <a:t>canon</a:t>
            </a:r>
            <a:r>
              <a:rPr lang="en-US" sz="3200" b="1" dirty="0" smtClean="0"/>
              <a:t> </a:t>
            </a:r>
            <a:r>
              <a:rPr lang="en-US" sz="3200" b="1" dirty="0" err="1" smtClean="0"/>
              <a:t>sau</a:t>
            </a:r>
            <a:r>
              <a:rPr lang="en-US" sz="3200" b="1" dirty="0" smtClean="0"/>
              <a:t>  </a:t>
            </a:r>
            <a:r>
              <a:rPr lang="en-US" sz="3200" b="1" i="1" dirty="0" err="1" smtClean="0"/>
              <a:t>pensio</a:t>
            </a:r>
            <a:r>
              <a:rPr lang="en-US" sz="3200" b="1" dirty="0" smtClean="0"/>
              <a:t>. </a:t>
            </a:r>
            <a:r>
              <a:rPr lang="en-US" sz="3200" b="1" dirty="0" err="1" smtClean="0"/>
              <a:t>În</a:t>
            </a:r>
            <a:r>
              <a:rPr lang="en-US" sz="3200" b="1" dirty="0" smtClean="0"/>
              <a:t> </a:t>
            </a:r>
            <a:r>
              <a:rPr lang="en-US" sz="3200" b="1" dirty="0" err="1" smtClean="0"/>
              <a:t>cazul</a:t>
            </a:r>
            <a:r>
              <a:rPr lang="en-US" sz="3200" b="1" dirty="0" smtClean="0"/>
              <a:t> </a:t>
            </a:r>
            <a:r>
              <a:rPr lang="en-US" sz="3200" b="1" dirty="0" err="1" smtClean="0"/>
              <a:t>în</a:t>
            </a:r>
            <a:r>
              <a:rPr lang="en-US" sz="3200" b="1" dirty="0" smtClean="0"/>
              <a:t> care </a:t>
            </a:r>
            <a:r>
              <a:rPr lang="en-US" sz="3200" b="1" dirty="0" err="1" smtClean="0"/>
              <a:t>proprietarul</a:t>
            </a:r>
            <a:r>
              <a:rPr lang="en-US" sz="3200" b="1" dirty="0" smtClean="0"/>
              <a:t> </a:t>
            </a:r>
            <a:r>
              <a:rPr lang="en-US" sz="3200" b="1" dirty="0" err="1" smtClean="0"/>
              <a:t>ar</a:t>
            </a:r>
            <a:r>
              <a:rPr lang="en-US" sz="3200" b="1" dirty="0" smtClean="0"/>
              <a:t> </a:t>
            </a:r>
            <a:r>
              <a:rPr lang="en-US" sz="3200" b="1" dirty="0" err="1" smtClean="0"/>
              <a:t>fi</a:t>
            </a:r>
            <a:r>
              <a:rPr lang="en-US" sz="3200" b="1" dirty="0" smtClean="0"/>
              <a:t> </a:t>
            </a:r>
            <a:r>
              <a:rPr lang="en-US" sz="3200" b="1" dirty="0" err="1" smtClean="0"/>
              <a:t>denunțat</a:t>
            </a:r>
            <a:r>
              <a:rPr lang="en-US" sz="3200" b="1" dirty="0" smtClean="0"/>
              <a:t> </a:t>
            </a:r>
            <a:r>
              <a:rPr lang="en-US" sz="3200" b="1" dirty="0" err="1" smtClean="0"/>
              <a:t>contractul</a:t>
            </a:r>
            <a:r>
              <a:rPr lang="en-US" sz="3200" b="1" dirty="0" smtClean="0"/>
              <a:t> de </a:t>
            </a:r>
            <a:r>
              <a:rPr lang="en-US" sz="3200" b="1" dirty="0" err="1" smtClean="0"/>
              <a:t>emfiteoză</a:t>
            </a:r>
            <a:r>
              <a:rPr lang="en-US" sz="3200" b="1" dirty="0" smtClean="0"/>
              <a:t> cu </a:t>
            </a:r>
            <a:r>
              <a:rPr lang="en-US" sz="3200" b="1" dirty="0" err="1" smtClean="0"/>
              <a:t>scopul</a:t>
            </a:r>
            <a:r>
              <a:rPr lang="en-US" sz="3200" b="1" dirty="0" smtClean="0"/>
              <a:t> de a </a:t>
            </a:r>
            <a:r>
              <a:rPr lang="en-US" sz="3200" b="1" dirty="0" err="1" smtClean="0"/>
              <a:t>înstrăina</a:t>
            </a:r>
            <a:r>
              <a:rPr lang="en-US" sz="3200" b="1" dirty="0" smtClean="0"/>
              <a:t> </a:t>
            </a:r>
            <a:r>
              <a:rPr lang="en-US" sz="3200" b="1" dirty="0" err="1" smtClean="0"/>
              <a:t>terenul</a:t>
            </a:r>
            <a:r>
              <a:rPr lang="en-US" sz="3200" b="1" dirty="0" smtClean="0"/>
              <a:t>, </a:t>
            </a:r>
            <a:r>
              <a:rPr lang="en-US" sz="3200" b="1" dirty="0" err="1" smtClean="0"/>
              <a:t>emfiteotul</a:t>
            </a:r>
            <a:r>
              <a:rPr lang="en-US" sz="3200" b="1" dirty="0" smtClean="0"/>
              <a:t> </a:t>
            </a:r>
            <a:r>
              <a:rPr lang="en-US" sz="3200" b="1" dirty="0" err="1" smtClean="0"/>
              <a:t>beneficia</a:t>
            </a:r>
            <a:r>
              <a:rPr lang="en-US" sz="3200" b="1" dirty="0" smtClean="0"/>
              <a:t> de un </a:t>
            </a:r>
            <a:r>
              <a:rPr lang="en-US" sz="3200" b="1" dirty="0" err="1" smtClean="0"/>
              <a:t>drept</a:t>
            </a:r>
            <a:r>
              <a:rPr lang="en-US" sz="3200" b="1" dirty="0" smtClean="0"/>
              <a:t> de </a:t>
            </a:r>
            <a:r>
              <a:rPr lang="en-US" sz="3200" b="1" dirty="0" err="1" smtClean="0"/>
              <a:t>preempțiune</a:t>
            </a:r>
            <a:r>
              <a:rPr lang="en-US" sz="3200" b="1" dirty="0" smtClean="0"/>
              <a:t> la </a:t>
            </a:r>
            <a:r>
              <a:rPr lang="en-US" sz="3200" b="1" dirty="0" err="1" smtClean="0"/>
              <a:t>cumpărarea</a:t>
            </a:r>
            <a:r>
              <a:rPr lang="en-US" sz="3200" b="1" dirty="0" smtClean="0"/>
              <a:t> </a:t>
            </a:r>
            <a:r>
              <a:rPr lang="en-US" sz="3200" b="1" dirty="0" err="1" smtClean="0"/>
              <a:t>fondului</a:t>
            </a:r>
            <a:r>
              <a:rPr lang="en-US" sz="3200" b="1" dirty="0" smtClean="0"/>
              <a:t> </a:t>
            </a:r>
            <a:r>
              <a:rPr lang="en-US" sz="3200" b="1" dirty="0" err="1" smtClean="0"/>
              <a:t>funciar</a:t>
            </a:r>
            <a:r>
              <a:rPr lang="en-US" sz="3200" b="1" dirty="0" smtClean="0"/>
              <a:t> </a:t>
            </a:r>
            <a:r>
              <a:rPr lang="en-US" sz="3200" b="1" dirty="0" err="1" smtClean="0"/>
              <a:t>ce</a:t>
            </a:r>
            <a:r>
              <a:rPr lang="en-US" sz="3200" b="1" dirty="0" smtClean="0"/>
              <a:t> </a:t>
            </a:r>
            <a:r>
              <a:rPr lang="en-US" sz="3200" b="1" dirty="0" err="1" smtClean="0"/>
              <a:t>făcuse</a:t>
            </a:r>
            <a:r>
              <a:rPr lang="en-US" sz="3200" b="1" dirty="0" smtClean="0"/>
              <a:t> </a:t>
            </a:r>
            <a:r>
              <a:rPr lang="en-US" sz="3200" b="1" dirty="0" err="1" smtClean="0"/>
              <a:t>obiectul</a:t>
            </a:r>
            <a:r>
              <a:rPr lang="en-US" sz="3200" b="1" dirty="0" smtClean="0"/>
              <a:t> </a:t>
            </a:r>
            <a:r>
              <a:rPr lang="en-US" sz="3200" b="1" dirty="0" err="1" smtClean="0"/>
              <a:t>emfiteozei</a:t>
            </a:r>
            <a:r>
              <a:rPr lang="en-US" sz="3200" b="1" dirty="0" smtClean="0"/>
              <a:t>.</a:t>
            </a:r>
            <a:endParaRPr lang="en-US" sz="32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6477000"/>
          </a:xfrm>
        </p:spPr>
        <p:txBody>
          <a:bodyPr/>
          <a:lstStyle/>
          <a:p>
            <a:pPr>
              <a:buNone/>
            </a:pPr>
            <a:r>
              <a:rPr lang="en-US" sz="3400" b="1" dirty="0" err="1" smtClean="0"/>
              <a:t>Primul</a:t>
            </a:r>
            <a:r>
              <a:rPr lang="en-US" sz="3400" b="1" dirty="0" smtClean="0"/>
              <a:t> document care </a:t>
            </a:r>
            <a:r>
              <a:rPr lang="en-US" sz="3400" b="1" dirty="0" err="1" smtClean="0"/>
              <a:t>atestă</a:t>
            </a:r>
            <a:r>
              <a:rPr lang="en-US" sz="3400" b="1" dirty="0" smtClean="0"/>
              <a:t> </a:t>
            </a:r>
            <a:r>
              <a:rPr lang="en-US" sz="3400" b="1" dirty="0" err="1" smtClean="0"/>
              <a:t>existența</a:t>
            </a:r>
            <a:r>
              <a:rPr lang="en-US" sz="3400" b="1" dirty="0" smtClean="0"/>
              <a:t> </a:t>
            </a:r>
            <a:r>
              <a:rPr lang="en-US" sz="3400" b="1" dirty="0" err="1" smtClean="0"/>
              <a:t>protimisisului</a:t>
            </a:r>
            <a:r>
              <a:rPr lang="en-US" sz="3400" b="1" dirty="0" smtClean="0"/>
              <a:t> </a:t>
            </a:r>
            <a:r>
              <a:rPr lang="en-US" sz="3400" b="1" dirty="0" err="1" smtClean="0"/>
              <a:t>în</a:t>
            </a:r>
            <a:r>
              <a:rPr lang="en-US" sz="3400" b="1" dirty="0" smtClean="0"/>
              <a:t> </a:t>
            </a:r>
            <a:r>
              <a:rPr lang="en-US" sz="3400" b="1" dirty="0" err="1" smtClean="0"/>
              <a:t>Țările</a:t>
            </a:r>
            <a:r>
              <a:rPr lang="en-US" sz="3400" b="1" dirty="0" smtClean="0"/>
              <a:t> </a:t>
            </a:r>
            <a:r>
              <a:rPr lang="en-US" sz="3400" b="1" dirty="0" err="1" smtClean="0"/>
              <a:t>Române</a:t>
            </a:r>
            <a:r>
              <a:rPr lang="en-US" sz="3400" b="1" dirty="0" smtClean="0"/>
              <a:t> </a:t>
            </a:r>
            <a:r>
              <a:rPr lang="en-US" sz="3400" b="1" dirty="0" err="1" smtClean="0"/>
              <a:t>datează</a:t>
            </a:r>
            <a:r>
              <a:rPr lang="en-US" sz="3400" b="1" dirty="0" smtClean="0"/>
              <a:t> din </a:t>
            </a:r>
            <a:r>
              <a:rPr lang="en-US" sz="3400" b="1" dirty="0" err="1" smtClean="0"/>
              <a:t>anul</a:t>
            </a:r>
            <a:r>
              <a:rPr lang="en-US" sz="3400" b="1" dirty="0" smtClean="0"/>
              <a:t> 1449. Este </a:t>
            </a:r>
            <a:r>
              <a:rPr lang="en-US" sz="3400" b="1" dirty="0" err="1" smtClean="0"/>
              <a:t>vorba</a:t>
            </a:r>
            <a:r>
              <a:rPr lang="en-US" sz="3400" b="1" dirty="0" smtClean="0"/>
              <a:t> de </a:t>
            </a:r>
            <a:r>
              <a:rPr lang="en-US" sz="3400" b="1" dirty="0" err="1" smtClean="0"/>
              <a:t>Legea</a:t>
            </a:r>
            <a:r>
              <a:rPr lang="en-US" sz="3400" b="1" dirty="0" smtClean="0"/>
              <a:t> </a:t>
            </a:r>
            <a:r>
              <a:rPr lang="en-US" sz="3400" b="1" dirty="0" err="1" smtClean="0"/>
              <a:t>lui</a:t>
            </a:r>
            <a:r>
              <a:rPr lang="en-US" sz="3400" b="1" dirty="0" smtClean="0"/>
              <a:t> </a:t>
            </a:r>
            <a:r>
              <a:rPr lang="en-US" sz="3400" b="1" dirty="0" err="1" smtClean="0"/>
              <a:t>Iustinian</a:t>
            </a:r>
            <a:r>
              <a:rPr lang="en-US" sz="3400" b="1" dirty="0" smtClean="0"/>
              <a:t>, care </a:t>
            </a:r>
            <a:r>
              <a:rPr lang="en-US" sz="3400" b="1" dirty="0" err="1" smtClean="0"/>
              <a:t>cuprinde</a:t>
            </a:r>
            <a:r>
              <a:rPr lang="en-US" sz="3400" b="1" dirty="0" smtClean="0"/>
              <a:t> </a:t>
            </a:r>
            <a:r>
              <a:rPr lang="en-US" sz="3400" b="1" dirty="0" err="1" smtClean="0"/>
              <a:t>dispoziții</a:t>
            </a:r>
            <a:r>
              <a:rPr lang="en-US" sz="3400" b="1" dirty="0" smtClean="0"/>
              <a:t> </a:t>
            </a:r>
            <a:r>
              <a:rPr lang="en-US" sz="3400" b="1" dirty="0" err="1" smtClean="0"/>
              <a:t>referitoare</a:t>
            </a:r>
            <a:r>
              <a:rPr lang="en-US" sz="3400" b="1" dirty="0" smtClean="0"/>
              <a:t> la </a:t>
            </a:r>
            <a:r>
              <a:rPr lang="en-US" sz="3400" b="1" dirty="0" err="1" smtClean="0"/>
              <a:t>protimisisul</a:t>
            </a:r>
            <a:r>
              <a:rPr lang="en-US" sz="3400" b="1" dirty="0" smtClean="0"/>
              <a:t> de </a:t>
            </a:r>
            <a:r>
              <a:rPr lang="en-US" sz="3400" b="1" dirty="0" err="1" smtClean="0"/>
              <a:t>vecinătate</a:t>
            </a:r>
            <a:r>
              <a:rPr lang="en-US" sz="3400" b="1" dirty="0" smtClean="0"/>
              <a:t>: </a:t>
            </a:r>
          </a:p>
          <a:p>
            <a:pPr>
              <a:buNone/>
            </a:pPr>
            <a:r>
              <a:rPr lang="ro-RO" sz="3400" b="1" dirty="0" smtClean="0"/>
              <a:t>	</a:t>
            </a:r>
            <a:r>
              <a:rPr lang="ro-RO" sz="3400" b="1" i="1" dirty="0" smtClean="0"/>
              <a:t>Iară dă va vinde cinéva lucrul al său, moșiia sau altceva în taină, la cel mai dă departe vecin, néci satul la alt sătean, aceia cumpărătură între némic iaste, ca să ia îndărăt cel ce au dat.</a:t>
            </a:r>
            <a:endParaRPr lang="en-US" sz="3400" b="1"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309360"/>
          </a:xfrm>
        </p:spPr>
        <p:txBody>
          <a:bodyPr>
            <a:noAutofit/>
          </a:bodyPr>
          <a:lstStyle/>
          <a:p>
            <a:pPr>
              <a:buNone/>
            </a:pPr>
            <a:r>
              <a:rPr lang="ro-RO" sz="2900" b="1" i="1" dirty="0" smtClean="0"/>
              <a:t>Iară dă va vinde casa sau moara sau moșia sau viia sau orice și nu va înștiința la vecinul cel dă aproape al său (ci) în taină au dat la cel mai dă departe, cu vrednicie iaste celui de aproape vecin  și până la 10 ani a sămăna și céle vândute poate să le ia înapoi iară în acel preț.</a:t>
            </a:r>
            <a:endParaRPr lang="en-US" sz="2900" b="1" dirty="0" smtClean="0"/>
          </a:p>
          <a:p>
            <a:pPr>
              <a:buNone/>
            </a:pPr>
            <a:r>
              <a:rPr lang="ro-RO" sz="2900" b="1" i="1" dirty="0" smtClean="0"/>
              <a:t>	Iară dă va fi înștiințat mai întâi celui de aproape, și el nevrând să cumpere, atunci slobod iaste a vinde la cel mai de dăparte și după aceia nu sunt volnici a întoarce.</a:t>
            </a:r>
            <a:endParaRPr lang="en-US" sz="2900" b="1" dirty="0" smtClean="0"/>
          </a:p>
          <a:p>
            <a:pPr>
              <a:buNone/>
            </a:pPr>
            <a:r>
              <a:rPr lang="ro-RO" sz="2900" b="1" i="1" dirty="0" smtClean="0"/>
              <a:t>	Iară dă va cumpăra cinéva de la om tânăr caré iaste încă supt stăpânirea părintească, sau sub cei bătrâni, și vrând ei să întoarcă, să să întoarcă fără cuvinte</a:t>
            </a:r>
            <a:endParaRPr lang="en-US" sz="29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858000"/>
          </a:xfrm>
        </p:spPr>
        <p:txBody>
          <a:bodyPr>
            <a:normAutofit lnSpcReduction="10000"/>
          </a:bodyPr>
          <a:lstStyle/>
          <a:p>
            <a:pPr>
              <a:buNone/>
            </a:pPr>
            <a:r>
              <a:rPr lang="en-US" sz="3200" b="1" dirty="0" err="1" smtClean="0"/>
              <a:t>Trebuie</a:t>
            </a:r>
            <a:r>
              <a:rPr lang="en-US" sz="3200" b="1" dirty="0" smtClean="0"/>
              <a:t> </a:t>
            </a:r>
            <a:r>
              <a:rPr lang="en-US" sz="3200" b="1" dirty="0" err="1" smtClean="0"/>
              <a:t>subliniat</a:t>
            </a:r>
            <a:r>
              <a:rPr lang="en-US" sz="3200" b="1" dirty="0" smtClean="0"/>
              <a:t> </a:t>
            </a:r>
            <a:r>
              <a:rPr lang="en-US" sz="3200" b="1" dirty="0" err="1" smtClean="0"/>
              <a:t>faptul</a:t>
            </a:r>
            <a:r>
              <a:rPr lang="en-US" sz="3200" b="1" dirty="0" smtClean="0"/>
              <a:t> </a:t>
            </a:r>
            <a:r>
              <a:rPr lang="en-US" sz="3200" b="1" dirty="0" err="1" smtClean="0"/>
              <a:t>că</a:t>
            </a:r>
            <a:r>
              <a:rPr lang="en-US" sz="3200" b="1" dirty="0" smtClean="0"/>
              <a:t> </a:t>
            </a:r>
            <a:r>
              <a:rPr lang="en-US" sz="3200" b="1" dirty="0" err="1" smtClean="0"/>
              <a:t>denumirea</a:t>
            </a:r>
            <a:r>
              <a:rPr lang="en-US" sz="3200" b="1" dirty="0" smtClean="0"/>
              <a:t> </a:t>
            </a:r>
            <a:r>
              <a:rPr lang="en-US" sz="3200" b="1" dirty="0" err="1" smtClean="0"/>
              <a:t>bizantină</a:t>
            </a:r>
            <a:r>
              <a:rPr lang="en-US" sz="3200" b="1" dirty="0" smtClean="0"/>
              <a:t> de </a:t>
            </a:r>
            <a:r>
              <a:rPr lang="en-US" sz="3200" b="1" i="1" dirty="0" err="1" smtClean="0"/>
              <a:t>protimisi</a:t>
            </a:r>
            <a:r>
              <a:rPr lang="en-US" sz="3200" b="1" dirty="0" err="1" smtClean="0"/>
              <a:t>s</a:t>
            </a:r>
            <a:r>
              <a:rPr lang="en-US" sz="3200" b="1" dirty="0" smtClean="0"/>
              <a:t> a </a:t>
            </a:r>
            <a:r>
              <a:rPr lang="en-US" sz="3200" b="1" dirty="0" err="1" smtClean="0"/>
              <a:t>apărut</a:t>
            </a:r>
            <a:r>
              <a:rPr lang="en-US" sz="3200" b="1" dirty="0" smtClean="0"/>
              <a:t> cu </a:t>
            </a:r>
            <a:r>
              <a:rPr lang="en-US" sz="3200" b="1" dirty="0" err="1" smtClean="0"/>
              <a:t>destul</a:t>
            </a:r>
            <a:r>
              <a:rPr lang="en-US" sz="3200" b="1" dirty="0" smtClean="0"/>
              <a:t> de </a:t>
            </a:r>
            <a:r>
              <a:rPr lang="en-US" sz="3200" b="1" dirty="0" err="1" smtClean="0"/>
              <a:t>multă</a:t>
            </a:r>
            <a:r>
              <a:rPr lang="en-US" sz="3200" b="1" dirty="0" smtClean="0"/>
              <a:t> </a:t>
            </a:r>
            <a:r>
              <a:rPr lang="en-US" sz="3200" b="1" dirty="0" err="1" smtClean="0"/>
              <a:t>întârziere</a:t>
            </a:r>
            <a:r>
              <a:rPr lang="en-US" sz="3200" b="1" dirty="0" smtClean="0"/>
              <a:t>, </a:t>
            </a:r>
            <a:r>
              <a:rPr lang="en-US" sz="3200" b="1" dirty="0" err="1" smtClean="0"/>
              <a:t>abia</a:t>
            </a:r>
            <a:r>
              <a:rPr lang="en-US" sz="3200" b="1" dirty="0" smtClean="0"/>
              <a:t> </a:t>
            </a:r>
            <a:r>
              <a:rPr lang="en-US" sz="3200" b="1" dirty="0" err="1" smtClean="0"/>
              <a:t>în</a:t>
            </a:r>
            <a:r>
              <a:rPr lang="en-US" sz="3200" b="1" dirty="0" smtClean="0"/>
              <a:t> </a:t>
            </a:r>
            <a:r>
              <a:rPr lang="en-US" sz="3200" b="1" dirty="0" err="1" smtClean="0"/>
              <a:t>secolul</a:t>
            </a:r>
            <a:r>
              <a:rPr lang="en-US" sz="3200" b="1" dirty="0" smtClean="0"/>
              <a:t> al XVIII-lea, </a:t>
            </a:r>
            <a:r>
              <a:rPr lang="en-US" sz="3200" b="1" dirty="0" err="1" smtClean="0"/>
              <a:t>până</a:t>
            </a:r>
            <a:r>
              <a:rPr lang="en-US" sz="3200" b="1" dirty="0" smtClean="0"/>
              <a:t> </a:t>
            </a:r>
            <a:r>
              <a:rPr lang="en-US" sz="3200" b="1" dirty="0" err="1" smtClean="0"/>
              <a:t>atunci</a:t>
            </a:r>
            <a:r>
              <a:rPr lang="en-US" sz="3200" b="1" dirty="0" smtClean="0"/>
              <a:t>, </a:t>
            </a:r>
            <a:r>
              <a:rPr lang="en-US" sz="3200" b="1" dirty="0" err="1" smtClean="0"/>
              <a:t>existând</a:t>
            </a:r>
            <a:r>
              <a:rPr lang="en-US" sz="3200" b="1" dirty="0" smtClean="0"/>
              <a:t> </a:t>
            </a:r>
            <a:r>
              <a:rPr lang="en-US" sz="3200" b="1" dirty="0" err="1" smtClean="0"/>
              <a:t>ideea</a:t>
            </a:r>
            <a:r>
              <a:rPr lang="en-US" sz="3200" b="1" dirty="0" smtClean="0"/>
              <a:t> de </a:t>
            </a:r>
            <a:r>
              <a:rPr lang="en-US" sz="3200" b="1" dirty="0" err="1" smtClean="0"/>
              <a:t>întâietate</a:t>
            </a:r>
            <a:r>
              <a:rPr lang="en-US" sz="3200" b="1" dirty="0" smtClean="0"/>
              <a:t>, de </a:t>
            </a:r>
            <a:r>
              <a:rPr lang="en-US" sz="3200" b="1" dirty="0" err="1" smtClean="0"/>
              <a:t>preferință</a:t>
            </a:r>
            <a:r>
              <a:rPr lang="en-US" sz="3200" b="1" dirty="0" smtClean="0"/>
              <a:t> la </a:t>
            </a:r>
            <a:r>
              <a:rPr lang="en-US" sz="3200" b="1" dirty="0" err="1" smtClean="0"/>
              <a:t>cumpărare</a:t>
            </a:r>
            <a:r>
              <a:rPr lang="en-US" sz="3200" b="1" dirty="0" smtClean="0"/>
              <a:t>, </a:t>
            </a:r>
            <a:r>
              <a:rPr lang="en-US" sz="3200" b="1" dirty="0" err="1" smtClean="0"/>
              <a:t>însă</a:t>
            </a:r>
            <a:r>
              <a:rPr lang="en-US" sz="3200" b="1" dirty="0" smtClean="0"/>
              <a:t> </a:t>
            </a:r>
            <a:r>
              <a:rPr lang="en-US" sz="3200" b="1" dirty="0" err="1" smtClean="0"/>
              <a:t>doar</a:t>
            </a:r>
            <a:r>
              <a:rPr lang="en-US" sz="3200" b="1" dirty="0" smtClean="0"/>
              <a:t> la </a:t>
            </a:r>
            <a:r>
              <a:rPr lang="en-US" sz="3200" b="1" dirty="0" err="1" smtClean="0"/>
              <a:t>nivel</a:t>
            </a:r>
            <a:r>
              <a:rPr lang="en-US" sz="3200" b="1" dirty="0" smtClean="0"/>
              <a:t> conceptual, </a:t>
            </a:r>
            <a:r>
              <a:rPr lang="en-US" sz="3200" b="1" dirty="0" err="1" smtClean="0"/>
              <a:t>fiind</a:t>
            </a:r>
            <a:r>
              <a:rPr lang="en-US" sz="3200" b="1" dirty="0" smtClean="0"/>
              <a:t> </a:t>
            </a:r>
            <a:r>
              <a:rPr lang="en-US" sz="3200" b="1" dirty="0" err="1" smtClean="0"/>
              <a:t>mai</a:t>
            </a:r>
            <a:r>
              <a:rPr lang="en-US" sz="3200" b="1" dirty="0" smtClean="0"/>
              <a:t> </a:t>
            </a:r>
            <a:r>
              <a:rPr lang="en-US" sz="3200" b="1" dirty="0" err="1" smtClean="0"/>
              <a:t>mult</a:t>
            </a:r>
            <a:r>
              <a:rPr lang="en-US" sz="3200" b="1" dirty="0" smtClean="0"/>
              <a:t> o </a:t>
            </a:r>
            <a:r>
              <a:rPr lang="en-US" sz="3200" b="1" dirty="0" err="1" smtClean="0"/>
              <a:t>instituție</a:t>
            </a:r>
            <a:r>
              <a:rPr lang="en-US" sz="3200" b="1" dirty="0" smtClean="0"/>
              <a:t> </a:t>
            </a:r>
            <a:r>
              <a:rPr lang="en-US" sz="3200" b="1" dirty="0" err="1" smtClean="0"/>
              <a:t>juridică</a:t>
            </a:r>
            <a:r>
              <a:rPr lang="en-US" sz="3200" b="1" dirty="0" smtClean="0"/>
              <a:t> </a:t>
            </a:r>
            <a:r>
              <a:rPr lang="en-US" sz="3200" b="1" dirty="0" err="1" smtClean="0"/>
              <a:t>ce</a:t>
            </a:r>
            <a:r>
              <a:rPr lang="en-US" sz="3200" b="1" dirty="0" smtClean="0"/>
              <a:t> </a:t>
            </a:r>
            <a:r>
              <a:rPr lang="en-US" sz="3200" b="1" dirty="0" err="1" smtClean="0"/>
              <a:t>aparținea</a:t>
            </a:r>
            <a:r>
              <a:rPr lang="en-US" sz="3200" b="1" dirty="0" smtClean="0"/>
              <a:t> </a:t>
            </a:r>
            <a:r>
              <a:rPr lang="en-US" sz="3200" b="1" dirty="0" err="1" smtClean="0"/>
              <a:t>dreptului</a:t>
            </a:r>
            <a:r>
              <a:rPr lang="en-US" sz="3200" b="1" dirty="0" smtClean="0"/>
              <a:t> </a:t>
            </a:r>
            <a:r>
              <a:rPr lang="en-US" sz="3200" b="1" dirty="0" err="1" smtClean="0"/>
              <a:t>consuetudinar</a:t>
            </a:r>
            <a:r>
              <a:rPr lang="en-US" sz="3200" b="1" dirty="0" smtClean="0"/>
              <a:t>. De </a:t>
            </a:r>
            <a:r>
              <a:rPr lang="en-US" sz="3200" b="1" dirty="0" err="1" smtClean="0"/>
              <a:t>altfel</a:t>
            </a:r>
            <a:r>
              <a:rPr lang="en-US" sz="3200" b="1" dirty="0" smtClean="0"/>
              <a:t>, </a:t>
            </a:r>
            <a:r>
              <a:rPr lang="en-US" sz="3200" b="1" dirty="0" err="1" smtClean="0"/>
              <a:t>deși</a:t>
            </a:r>
            <a:r>
              <a:rPr lang="en-US" sz="3200" b="1" dirty="0" smtClean="0"/>
              <a:t> </a:t>
            </a:r>
            <a:r>
              <a:rPr lang="en-US" sz="3200" b="1" dirty="0" err="1" smtClean="0"/>
              <a:t>Legile</a:t>
            </a:r>
            <a:r>
              <a:rPr lang="en-US" sz="3200" b="1" dirty="0" smtClean="0"/>
              <a:t> </a:t>
            </a:r>
            <a:r>
              <a:rPr lang="en-US" sz="3200" b="1" dirty="0" err="1" smtClean="0"/>
              <a:t>lui</a:t>
            </a:r>
            <a:r>
              <a:rPr lang="en-US" sz="3200" b="1" dirty="0" smtClean="0"/>
              <a:t> </a:t>
            </a:r>
            <a:r>
              <a:rPr lang="en-US" sz="3200" b="1" dirty="0" err="1" smtClean="0"/>
              <a:t>Iustinian</a:t>
            </a:r>
            <a:r>
              <a:rPr lang="en-US" sz="3200" b="1" dirty="0" smtClean="0"/>
              <a:t> (</a:t>
            </a:r>
            <a:r>
              <a:rPr lang="en-US" sz="3200" b="1" dirty="0" err="1" smtClean="0"/>
              <a:t>secolul</a:t>
            </a:r>
            <a:r>
              <a:rPr lang="en-US" sz="3200" b="1" dirty="0" smtClean="0"/>
              <a:t> al XV-lea) </a:t>
            </a:r>
            <a:r>
              <a:rPr lang="en-US" sz="3200" b="1" dirty="0" err="1" smtClean="0"/>
              <a:t>fac</a:t>
            </a:r>
            <a:r>
              <a:rPr lang="en-US" sz="3200" b="1" dirty="0" smtClean="0"/>
              <a:t> </a:t>
            </a:r>
            <a:r>
              <a:rPr lang="en-US" sz="3200" b="1" dirty="0" err="1" smtClean="0"/>
              <a:t>trimitere</a:t>
            </a:r>
            <a:r>
              <a:rPr lang="en-US" sz="3200" b="1" dirty="0" smtClean="0"/>
              <a:t> la </a:t>
            </a:r>
            <a:r>
              <a:rPr lang="en-US" sz="3200" b="1" i="1" dirty="0" err="1" smtClean="0"/>
              <a:t>protimisis</a:t>
            </a:r>
            <a:r>
              <a:rPr lang="en-US" sz="3200" b="1" dirty="0" smtClean="0"/>
              <a:t>, </a:t>
            </a:r>
            <a:r>
              <a:rPr lang="en-US" sz="3200" b="1" dirty="0" err="1" smtClean="0"/>
              <a:t>în</a:t>
            </a:r>
            <a:r>
              <a:rPr lang="en-US" sz="3200" b="1" dirty="0" smtClean="0"/>
              <a:t> </a:t>
            </a:r>
            <a:r>
              <a:rPr lang="en-US" sz="3200" b="1" dirty="0" err="1" smtClean="0"/>
              <a:t>cadrul</a:t>
            </a:r>
            <a:r>
              <a:rPr lang="en-US" sz="3200" b="1" dirty="0" smtClean="0"/>
              <a:t> </a:t>
            </a:r>
            <a:r>
              <a:rPr lang="en-US" sz="3200" b="1" dirty="0" err="1" smtClean="0"/>
              <a:t>acestor</a:t>
            </a:r>
            <a:r>
              <a:rPr lang="en-US" sz="3200" b="1" dirty="0" smtClean="0"/>
              <a:t> </a:t>
            </a:r>
            <a:r>
              <a:rPr lang="en-US" sz="3200" b="1" dirty="0" err="1" smtClean="0"/>
              <a:t>dispoziții</a:t>
            </a:r>
            <a:r>
              <a:rPr lang="en-US" sz="3200" b="1" dirty="0" smtClean="0"/>
              <a:t> nu </a:t>
            </a:r>
            <a:r>
              <a:rPr lang="en-US" sz="3200" b="1" dirty="0" err="1" smtClean="0"/>
              <a:t>apare</a:t>
            </a:r>
            <a:r>
              <a:rPr lang="en-US" sz="3200" b="1" dirty="0" smtClean="0"/>
              <a:t> o </a:t>
            </a:r>
            <a:r>
              <a:rPr lang="en-US" sz="3200" b="1" dirty="0" err="1" smtClean="0"/>
              <a:t>denumire</a:t>
            </a:r>
            <a:r>
              <a:rPr lang="en-US" sz="3200" b="1" dirty="0" smtClean="0"/>
              <a:t> </a:t>
            </a:r>
            <a:r>
              <a:rPr lang="en-US" sz="3200" b="1" dirty="0" err="1" smtClean="0"/>
              <a:t>expresă</a:t>
            </a:r>
            <a:r>
              <a:rPr lang="en-US" sz="3200" b="1" dirty="0" smtClean="0"/>
              <a:t> a </a:t>
            </a:r>
            <a:r>
              <a:rPr lang="en-US" sz="3200" b="1" dirty="0" err="1" smtClean="0"/>
              <a:t>acestei</a:t>
            </a:r>
            <a:r>
              <a:rPr lang="en-US" sz="3200" b="1" dirty="0" smtClean="0"/>
              <a:t> </a:t>
            </a:r>
            <a:r>
              <a:rPr lang="en-US" sz="3200" b="1" dirty="0" err="1" smtClean="0"/>
              <a:t>preferințe</a:t>
            </a:r>
            <a:r>
              <a:rPr lang="en-US" sz="3200" b="1" dirty="0" smtClean="0"/>
              <a:t> la </a:t>
            </a:r>
            <a:r>
              <a:rPr lang="en-US" sz="3200" b="1" dirty="0" err="1" smtClean="0"/>
              <a:t>cumpărare</a:t>
            </a:r>
            <a:r>
              <a:rPr lang="en-US" sz="3200" b="1" dirty="0" smtClean="0"/>
              <a:t>, </a:t>
            </a:r>
            <a:r>
              <a:rPr lang="en-US" sz="3200" b="1" dirty="0" err="1" smtClean="0"/>
              <a:t>ci</a:t>
            </a:r>
            <a:r>
              <a:rPr lang="en-US" sz="3200" b="1" dirty="0" smtClean="0"/>
              <a:t> </a:t>
            </a:r>
            <a:r>
              <a:rPr lang="en-US" sz="3200" b="1" dirty="0" err="1" smtClean="0"/>
              <a:t>doar</a:t>
            </a:r>
            <a:r>
              <a:rPr lang="en-US" sz="3200" b="1" dirty="0" smtClean="0"/>
              <a:t> </a:t>
            </a:r>
            <a:r>
              <a:rPr lang="en-US" sz="3200" b="1" dirty="0" err="1" smtClean="0"/>
              <a:t>este</a:t>
            </a:r>
            <a:r>
              <a:rPr lang="en-US" sz="3200" b="1" dirty="0" smtClean="0"/>
              <a:t> </a:t>
            </a:r>
            <a:r>
              <a:rPr lang="en-US" sz="3200" b="1" dirty="0" err="1" smtClean="0"/>
              <a:t>prezentat</a:t>
            </a:r>
            <a:r>
              <a:rPr lang="en-US" sz="3200" b="1" dirty="0" smtClean="0"/>
              <a:t> </a:t>
            </a:r>
            <a:r>
              <a:rPr lang="en-US" sz="3200" b="1" dirty="0" err="1" smtClean="0"/>
              <a:t>modul</a:t>
            </a:r>
            <a:r>
              <a:rPr lang="en-US" sz="3200" b="1" dirty="0" smtClean="0"/>
              <a:t> de </a:t>
            </a:r>
            <a:r>
              <a:rPr lang="en-US" sz="3200" b="1" dirty="0" err="1" smtClean="0"/>
              <a:t>funcționare</a:t>
            </a:r>
            <a:r>
              <a:rPr lang="en-US" sz="3200" b="1" dirty="0" smtClean="0"/>
              <a:t> a </a:t>
            </a:r>
            <a:r>
              <a:rPr lang="en-US" sz="3200" b="1" dirty="0" err="1" smtClean="0"/>
              <a:t>instituției</a:t>
            </a:r>
            <a:r>
              <a:rPr lang="en-US" sz="3200" b="1" dirty="0" smtClean="0"/>
              <a: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553200"/>
          </a:xfrm>
        </p:spPr>
        <p:txBody>
          <a:bodyPr>
            <a:normAutofit/>
          </a:bodyPr>
          <a:lstStyle/>
          <a:p>
            <a:pPr>
              <a:buNone/>
            </a:pPr>
            <a:r>
              <a:rPr lang="en-US" sz="3500" b="1" dirty="0" err="1" smtClean="0"/>
              <a:t>În</a:t>
            </a:r>
            <a:r>
              <a:rPr lang="en-US" sz="3500" b="1" dirty="0" smtClean="0"/>
              <a:t> </a:t>
            </a:r>
            <a:r>
              <a:rPr lang="en-US" sz="3500" b="1" dirty="0" err="1" smtClean="0"/>
              <a:t>ceea</a:t>
            </a:r>
            <a:r>
              <a:rPr lang="en-US" sz="3500" b="1" dirty="0" smtClean="0"/>
              <a:t> </a:t>
            </a:r>
            <a:r>
              <a:rPr lang="en-US" sz="3500" b="1" dirty="0" err="1" smtClean="0"/>
              <a:t>ce</a:t>
            </a:r>
            <a:r>
              <a:rPr lang="en-US" sz="3500" b="1" dirty="0" smtClean="0"/>
              <a:t> </a:t>
            </a:r>
            <a:r>
              <a:rPr lang="en-US" sz="3500" b="1" dirty="0" err="1" smtClean="0"/>
              <a:t>privește</a:t>
            </a:r>
            <a:r>
              <a:rPr lang="en-US" sz="3500" b="1" dirty="0" smtClean="0"/>
              <a:t> </a:t>
            </a:r>
            <a:r>
              <a:rPr lang="en-US" sz="3500" b="1" dirty="0" err="1" smtClean="0"/>
              <a:t>modalitatea</a:t>
            </a:r>
            <a:r>
              <a:rPr lang="en-US" sz="3500" b="1" dirty="0" smtClean="0"/>
              <a:t> </a:t>
            </a:r>
            <a:r>
              <a:rPr lang="en-US" sz="3500" b="1" dirty="0" err="1" smtClean="0"/>
              <a:t>concretă</a:t>
            </a:r>
            <a:r>
              <a:rPr lang="en-US" sz="3500" b="1" dirty="0" smtClean="0"/>
              <a:t> de </a:t>
            </a:r>
            <a:r>
              <a:rPr lang="en-US" sz="3500" b="1" dirty="0" err="1" smtClean="0"/>
              <a:t>exercitare</a:t>
            </a:r>
            <a:r>
              <a:rPr lang="en-US" sz="3500" b="1" dirty="0" smtClean="0"/>
              <a:t>, </a:t>
            </a:r>
            <a:r>
              <a:rPr lang="en-US" sz="3500" b="1" dirty="0" err="1" smtClean="0"/>
              <a:t>protimisisul</a:t>
            </a:r>
            <a:r>
              <a:rPr lang="en-US" sz="3500" b="1" dirty="0" smtClean="0"/>
              <a:t> a </a:t>
            </a:r>
            <a:r>
              <a:rPr lang="en-US" sz="3500" b="1" dirty="0" err="1" smtClean="0"/>
              <a:t>cunoscut</a:t>
            </a:r>
            <a:r>
              <a:rPr lang="en-US" sz="3500" b="1" dirty="0" smtClean="0"/>
              <a:t> </a:t>
            </a:r>
            <a:r>
              <a:rPr lang="en-US" sz="3500" b="1" dirty="0" err="1" smtClean="0"/>
              <a:t>două</a:t>
            </a:r>
            <a:r>
              <a:rPr lang="en-US" sz="3500" b="1" dirty="0" smtClean="0"/>
              <a:t> </a:t>
            </a:r>
            <a:r>
              <a:rPr lang="en-US" sz="3500" b="1" dirty="0" err="1" smtClean="0"/>
              <a:t>variante</a:t>
            </a:r>
            <a:r>
              <a:rPr lang="en-US" sz="3500" b="1" dirty="0" smtClean="0"/>
              <a:t>: </a:t>
            </a:r>
            <a:r>
              <a:rPr lang="en-US" sz="3500" b="1" dirty="0" err="1" smtClean="0"/>
              <a:t>precumpărarea</a:t>
            </a:r>
            <a:r>
              <a:rPr lang="en-US" sz="3500" b="1" dirty="0" smtClean="0"/>
              <a:t> (</a:t>
            </a:r>
            <a:r>
              <a:rPr lang="en-US" sz="3500" b="1" dirty="0" err="1" smtClean="0"/>
              <a:t>protimisisul</a:t>
            </a:r>
            <a:r>
              <a:rPr lang="en-US" sz="3500" b="1" dirty="0" smtClean="0"/>
              <a:t> </a:t>
            </a:r>
            <a:r>
              <a:rPr lang="en-US" sz="3500" b="1" dirty="0" err="1" smtClean="0"/>
              <a:t>propriu-zis</a:t>
            </a:r>
            <a:r>
              <a:rPr lang="en-US" sz="3500" b="1" dirty="0" smtClean="0"/>
              <a:t>) </a:t>
            </a:r>
            <a:r>
              <a:rPr lang="en-US" sz="3500" b="1" dirty="0" err="1" smtClean="0"/>
              <a:t>și</a:t>
            </a:r>
            <a:r>
              <a:rPr lang="en-US" sz="3500" b="1" dirty="0" smtClean="0"/>
              <a:t> </a:t>
            </a:r>
            <a:r>
              <a:rPr lang="en-US" sz="3500" b="1" dirty="0" err="1" smtClean="0"/>
              <a:t>răscumpărarea</a:t>
            </a:r>
            <a:r>
              <a:rPr lang="en-US" sz="3500" b="1" dirty="0" smtClean="0"/>
              <a:t> (</a:t>
            </a:r>
            <a:r>
              <a:rPr lang="en-US" sz="3500" b="1" dirty="0" err="1" smtClean="0"/>
              <a:t>retractul</a:t>
            </a:r>
            <a:r>
              <a:rPr lang="en-US" sz="3500" b="1" dirty="0" smtClean="0"/>
              <a:t>). Sub </a:t>
            </a:r>
            <a:r>
              <a:rPr lang="en-US" sz="3500" b="1" dirty="0" err="1" smtClean="0"/>
              <a:t>aspectul</a:t>
            </a:r>
            <a:r>
              <a:rPr lang="en-US" sz="3500" b="1" dirty="0" smtClean="0"/>
              <a:t> </a:t>
            </a:r>
            <a:r>
              <a:rPr lang="en-US" sz="3500" b="1" dirty="0" err="1" smtClean="0"/>
              <a:t>primei</a:t>
            </a:r>
            <a:r>
              <a:rPr lang="en-US" sz="3500" b="1" dirty="0" smtClean="0"/>
              <a:t> </a:t>
            </a:r>
            <a:r>
              <a:rPr lang="en-US" sz="3500" b="1" dirty="0" err="1" smtClean="0"/>
              <a:t>modalități</a:t>
            </a:r>
            <a:r>
              <a:rPr lang="en-US" sz="3500" b="1" dirty="0" smtClean="0"/>
              <a:t> (</a:t>
            </a:r>
            <a:r>
              <a:rPr lang="en-US" sz="3500" b="1" dirty="0" err="1" smtClean="0"/>
              <a:t>variantă</a:t>
            </a:r>
            <a:r>
              <a:rPr lang="en-US" sz="3500" b="1" dirty="0" smtClean="0"/>
              <a:t> </a:t>
            </a:r>
            <a:r>
              <a:rPr lang="en-US" sz="3500" b="1" dirty="0" err="1" smtClean="0"/>
              <a:t>originară</a:t>
            </a:r>
            <a:r>
              <a:rPr lang="en-US" sz="3500" b="1" dirty="0" smtClean="0"/>
              <a:t>,  de </a:t>
            </a:r>
            <a:r>
              <a:rPr lang="en-US" sz="3500" b="1" dirty="0" err="1" smtClean="0"/>
              <a:t>sorginte</a:t>
            </a:r>
            <a:r>
              <a:rPr lang="en-US" sz="3500" b="1" dirty="0" smtClean="0"/>
              <a:t> </a:t>
            </a:r>
            <a:r>
              <a:rPr lang="en-US" sz="3500" b="1" dirty="0" err="1" smtClean="0"/>
              <a:t>bizantină</a:t>
            </a:r>
            <a:r>
              <a:rPr lang="en-US" sz="3500" b="1" dirty="0" smtClean="0"/>
              <a:t>), </a:t>
            </a:r>
            <a:r>
              <a:rPr lang="en-US" sz="3500" b="1" dirty="0" err="1" smtClean="0"/>
              <a:t>cel</a:t>
            </a:r>
            <a:r>
              <a:rPr lang="en-US" sz="3500" b="1" dirty="0" smtClean="0"/>
              <a:t> care </a:t>
            </a:r>
            <a:r>
              <a:rPr lang="en-US" sz="3500" b="1" dirty="0" err="1" smtClean="0"/>
              <a:t>dorea</a:t>
            </a:r>
            <a:r>
              <a:rPr lang="en-US" sz="3500" b="1" dirty="0" smtClean="0"/>
              <a:t> </a:t>
            </a:r>
            <a:r>
              <a:rPr lang="en-US" sz="3500" b="1" dirty="0" err="1" smtClean="0"/>
              <a:t>să</a:t>
            </a:r>
            <a:r>
              <a:rPr lang="en-US" sz="3500" b="1" dirty="0" smtClean="0"/>
              <a:t> </a:t>
            </a:r>
            <a:r>
              <a:rPr lang="en-US" sz="3500" b="1" dirty="0" err="1" smtClean="0"/>
              <a:t>înstrăineze</a:t>
            </a:r>
            <a:r>
              <a:rPr lang="en-US" sz="3500" b="1" dirty="0" smtClean="0"/>
              <a:t> un bun era </a:t>
            </a:r>
            <a:r>
              <a:rPr lang="en-US" sz="3500" b="1" dirty="0" err="1" smtClean="0"/>
              <a:t>obligat</a:t>
            </a:r>
            <a:r>
              <a:rPr lang="en-US" sz="3500" b="1" dirty="0" smtClean="0"/>
              <a:t> </a:t>
            </a:r>
            <a:r>
              <a:rPr lang="en-US" sz="3500" b="1" dirty="0" err="1" smtClean="0"/>
              <a:t>să</a:t>
            </a:r>
            <a:r>
              <a:rPr lang="en-US" sz="3500" b="1" dirty="0" smtClean="0"/>
              <a:t> </a:t>
            </a:r>
            <a:r>
              <a:rPr lang="en-US" sz="3500" b="1" dirty="0" err="1" smtClean="0"/>
              <a:t>facă</a:t>
            </a:r>
            <a:r>
              <a:rPr lang="en-US" sz="3500" b="1" dirty="0" smtClean="0"/>
              <a:t> </a:t>
            </a:r>
            <a:r>
              <a:rPr lang="en-US" sz="3500" b="1" dirty="0" err="1" smtClean="0"/>
              <a:t>privilegiatului</a:t>
            </a:r>
            <a:r>
              <a:rPr lang="en-US" sz="3500" b="1" dirty="0" smtClean="0"/>
              <a:t> o </a:t>
            </a:r>
            <a:r>
              <a:rPr lang="en-US" sz="3500" b="1" dirty="0" err="1" smtClean="0"/>
              <a:t>ofertă</a:t>
            </a:r>
            <a:r>
              <a:rPr lang="en-US" sz="3500" b="1" dirty="0" smtClean="0"/>
              <a:t> de </a:t>
            </a:r>
            <a:r>
              <a:rPr lang="en-US" sz="3500" b="1" dirty="0" err="1" smtClean="0"/>
              <a:t>preempțiune</a:t>
            </a:r>
            <a:r>
              <a:rPr lang="en-US" sz="3500" b="1" dirty="0" smtClean="0"/>
              <a:t> (</a:t>
            </a:r>
            <a:r>
              <a:rPr lang="en-US" sz="3500" b="1" i="1" dirty="0" err="1" smtClean="0"/>
              <a:t>denuntatio</a:t>
            </a:r>
            <a:r>
              <a:rPr lang="en-US" sz="3500" b="1" dirty="0" smtClean="0"/>
              <a:t>).</a:t>
            </a:r>
            <a:endParaRPr lang="en-US" sz="35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918</TotalTime>
  <Words>3588</Words>
  <Application>Microsoft Office PowerPoint</Application>
  <PresentationFormat>On-screen Show (4:3)</PresentationFormat>
  <Paragraphs>59</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Apex</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Definiția dreptului de preempțiune</vt:lpstr>
      <vt:lpstr>Slide 16</vt:lpstr>
      <vt:lpstr>Slide 17</vt:lpstr>
      <vt:lpstr>Slide 18</vt:lpstr>
      <vt:lpstr>Disimilare lingvistcă consonantică</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Ana-Maria</dc:creator>
  <cp:lastModifiedBy>Ana-Maria</cp:lastModifiedBy>
  <cp:revision>65</cp:revision>
  <dcterms:created xsi:type="dcterms:W3CDTF">2006-08-16T00:00:00Z</dcterms:created>
  <dcterms:modified xsi:type="dcterms:W3CDTF">2016-04-06T23:29:31Z</dcterms:modified>
</cp:coreProperties>
</file>